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4.webp" ContentType="image/webp"/>
  <Override PartName="/ppt/media/image61.webp" ContentType="image/webp"/>
  <Override PartName="/ppt/media/image62.webp" ContentType="image/webp"/>
  <Override PartName="/ppt/media/image64.webp" ContentType="image/webp"/>
  <Override PartName="/ppt/media/image92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0"/>
  </p:notesMasterIdLst>
  <p:sldIdLst>
    <p:sldId id="256" r:id="rId4"/>
    <p:sldId id="262" r:id="rId5"/>
    <p:sldId id="383" r:id="rId6"/>
    <p:sldId id="1112" r:id="rId7"/>
    <p:sldId id="1111" r:id="rId8"/>
    <p:sldId id="261" r:id="rId9"/>
    <p:sldId id="280" r:id="rId10"/>
    <p:sldId id="1018" r:id="rId11"/>
    <p:sldId id="1114" r:id="rId12"/>
    <p:sldId id="281" r:id="rId13"/>
    <p:sldId id="257" r:id="rId14"/>
    <p:sldId id="258" r:id="rId15"/>
    <p:sldId id="259" r:id="rId16"/>
    <p:sldId id="270" r:id="rId17"/>
    <p:sldId id="289" r:id="rId18"/>
    <p:sldId id="290" r:id="rId19"/>
    <p:sldId id="1116" r:id="rId20"/>
    <p:sldId id="678" r:id="rId21"/>
    <p:sldId id="1117" r:id="rId22"/>
    <p:sldId id="292" r:id="rId23"/>
    <p:sldId id="294" r:id="rId24"/>
    <p:sldId id="677" r:id="rId25"/>
    <p:sldId id="753" r:id="rId26"/>
    <p:sldId id="1118" r:id="rId27"/>
    <p:sldId id="308" r:id="rId28"/>
    <p:sldId id="325" r:id="rId29"/>
    <p:sldId id="445" r:id="rId30"/>
    <p:sldId id="444" r:id="rId31"/>
    <p:sldId id="447" r:id="rId32"/>
    <p:sldId id="448" r:id="rId33"/>
    <p:sldId id="449" r:id="rId34"/>
    <p:sldId id="450" r:id="rId35"/>
    <p:sldId id="451" r:id="rId36"/>
    <p:sldId id="311" r:id="rId37"/>
    <p:sldId id="309" r:id="rId38"/>
    <p:sldId id="1120" r:id="rId39"/>
    <p:sldId id="1121" r:id="rId40"/>
    <p:sldId id="1122" r:id="rId41"/>
    <p:sldId id="271" r:id="rId42"/>
    <p:sldId id="329" r:id="rId43"/>
    <p:sldId id="327" r:id="rId44"/>
    <p:sldId id="344" r:id="rId45"/>
    <p:sldId id="345" r:id="rId46"/>
    <p:sldId id="346" r:id="rId47"/>
    <p:sldId id="328" r:id="rId48"/>
    <p:sldId id="546" r:id="rId49"/>
    <p:sldId id="275" r:id="rId50"/>
    <p:sldId id="548" r:id="rId51"/>
    <p:sldId id="547" r:id="rId52"/>
    <p:sldId id="274" r:id="rId53"/>
    <p:sldId id="348" r:id="rId54"/>
    <p:sldId id="350" r:id="rId55"/>
    <p:sldId id="352" r:id="rId56"/>
    <p:sldId id="353" r:id="rId57"/>
    <p:sldId id="602" r:id="rId58"/>
    <p:sldId id="354" r:id="rId59"/>
    <p:sldId id="355" r:id="rId60"/>
    <p:sldId id="351" r:id="rId61"/>
    <p:sldId id="356" r:id="rId62"/>
    <p:sldId id="357" r:id="rId63"/>
    <p:sldId id="362" r:id="rId64"/>
    <p:sldId id="639" r:id="rId65"/>
    <p:sldId id="856" r:id="rId66"/>
    <p:sldId id="637" r:id="rId67"/>
    <p:sldId id="361" r:id="rId68"/>
    <p:sldId id="364" r:id="rId69"/>
    <p:sldId id="360" r:id="rId71"/>
    <p:sldId id="359" r:id="rId72"/>
    <p:sldId id="288" r:id="rId73"/>
    <p:sldId id="283" r:id="rId74"/>
    <p:sldId id="287" r:id="rId75"/>
    <p:sldId id="962" r:id="rId76"/>
    <p:sldId id="273" r:id="rId77"/>
    <p:sldId id="366" r:id="rId78"/>
    <p:sldId id="367" r:id="rId79"/>
    <p:sldId id="759" r:id="rId80"/>
    <p:sldId id="756" r:id="rId81"/>
    <p:sldId id="754" r:id="rId82"/>
    <p:sldId id="584" r:id="rId83"/>
    <p:sldId id="830" r:id="rId84"/>
    <p:sldId id="378" r:id="rId85"/>
    <p:sldId id="580" r:id="rId86"/>
    <p:sldId id="379" r:id="rId87"/>
    <p:sldId id="581" r:id="rId88"/>
    <p:sldId id="583" r:id="rId89"/>
    <p:sldId id="382" r:id="rId90"/>
    <p:sldId id="760" r:id="rId91"/>
    <p:sldId id="761" r:id="rId92"/>
    <p:sldId id="762" r:id="rId93"/>
    <p:sldId id="380" r:id="rId94"/>
    <p:sldId id="958" r:id="rId95"/>
    <p:sldId id="263" r:id="rId96"/>
    <p:sldId id="960" r:id="rId97"/>
    <p:sldId id="961" r:id="rId98"/>
    <p:sldId id="607" r:id="rId99"/>
    <p:sldId id="959" r:id="rId100"/>
    <p:sldId id="284" r:id="rId101"/>
    <p:sldId id="606" r:id="rId102"/>
    <p:sldId id="264" r:id="rId103"/>
    <p:sldId id="285" r:id="rId104"/>
    <p:sldId id="586" r:id="rId105"/>
  </p:sldIdLst>
  <p:sldSz cx="12192000" cy="6858000"/>
  <p:notesSz cx="6858000" cy="9144000"/>
  <p:custDataLst>
    <p:tags r:id="rId1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基于物理的渲染" id="{8bb9bdd3-554d-4f2a-b524-e2f40815d5ad}">
          <p14:sldIdLst>
            <p14:sldId id="256"/>
            <p14:sldId id="262"/>
            <p14:sldId id="383"/>
            <p14:sldId id="1112"/>
            <p14:sldId id="1111"/>
            <p14:sldId id="261"/>
            <p14:sldId id="280"/>
            <p14:sldId id="1018"/>
            <p14:sldId id="1114"/>
            <p14:sldId id="281"/>
          </p14:sldIdLst>
        </p14:section>
        <p14:section name="为什么要用PBR" id="{39f85a94-f2d3-4258-8775-bcbd03c1e33e}">
          <p14:sldIdLst>
            <p14:sldId id="257"/>
            <p14:sldId id="258"/>
            <p14:sldId id="259"/>
          </p14:sldIdLst>
        </p14:section>
        <p14:section name="光照" id="{e53a85e6-f7c7-4b58-bdda-681682fe9369}">
          <p14:sldIdLst>
            <p14:sldId id="270"/>
            <p14:sldId id="289"/>
            <p14:sldId id="290"/>
            <p14:sldId id="1116"/>
            <p14:sldId id="678"/>
            <p14:sldId id="1117"/>
            <p14:sldId id="292"/>
            <p14:sldId id="294"/>
            <p14:sldId id="677"/>
            <p14:sldId id="753"/>
            <p14:sldId id="1118"/>
            <p14:sldId id="308"/>
            <p14:sldId id="325"/>
            <p14:sldId id="445"/>
            <p14:sldId id="444"/>
            <p14:sldId id="447"/>
            <p14:sldId id="448"/>
            <p14:sldId id="449"/>
            <p14:sldId id="450"/>
            <p14:sldId id="451"/>
            <p14:sldId id="311"/>
            <p14:sldId id="309"/>
            <p14:sldId id="1120"/>
            <p14:sldId id="1121"/>
            <p14:sldId id="1122"/>
            <p14:sldId id="271"/>
            <p14:sldId id="329"/>
            <p14:sldId id="327"/>
            <p14:sldId id="344"/>
            <p14:sldId id="345"/>
            <p14:sldId id="346"/>
            <p14:sldId id="328"/>
            <p14:sldId id="546"/>
            <p14:sldId id="275"/>
            <p14:sldId id="548"/>
            <p14:sldId id="547"/>
            <p14:sldId id="274"/>
            <p14:sldId id="348"/>
            <p14:sldId id="350"/>
            <p14:sldId id="352"/>
            <p14:sldId id="353"/>
            <p14:sldId id="602"/>
            <p14:sldId id="354"/>
            <p14:sldId id="355"/>
            <p14:sldId id="351"/>
            <p14:sldId id="356"/>
            <p14:sldId id="357"/>
            <p14:sldId id="362"/>
            <p14:sldId id="639"/>
            <p14:sldId id="856"/>
            <p14:sldId id="637"/>
            <p14:sldId id="361"/>
            <p14:sldId id="364"/>
            <p14:sldId id="360"/>
            <p14:sldId id="359"/>
            <p14:sldId id="288"/>
            <p14:sldId id="283"/>
            <p14:sldId id="287"/>
            <p14:sldId id="962"/>
            <p14:sldId id="273"/>
            <p14:sldId id="366"/>
            <p14:sldId id="367"/>
            <p14:sldId id="759"/>
            <p14:sldId id="756"/>
            <p14:sldId id="754"/>
            <p14:sldId id="584"/>
            <p14:sldId id="830"/>
            <p14:sldId id="378"/>
            <p14:sldId id="580"/>
            <p14:sldId id="379"/>
            <p14:sldId id="581"/>
            <p14:sldId id="583"/>
            <p14:sldId id="382"/>
            <p14:sldId id="760"/>
            <p14:sldId id="761"/>
            <p14:sldId id="762"/>
            <p14:sldId id="380"/>
            <p14:sldId id="958"/>
            <p14:sldId id="263"/>
            <p14:sldId id="960"/>
            <p14:sldId id="961"/>
            <p14:sldId id="607"/>
            <p14:sldId id="959"/>
            <p14:sldId id="284"/>
            <p14:sldId id="606"/>
            <p14:sldId id="264"/>
            <p14:sldId id="285"/>
            <p14:sldId id="5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y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2C2C2C"/>
    <a:srgbClr val="000000"/>
    <a:srgbClr val="E0E0DF"/>
    <a:srgbClr val="E0E0E0"/>
    <a:srgbClr val="323232"/>
    <a:srgbClr val="202020"/>
    <a:srgbClr val="FFD7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5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6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0" Type="http://schemas.openxmlformats.org/officeDocument/2006/relationships/tags" Target="tags/tag533.xml"/><Relationship Id="rId11" Type="http://schemas.openxmlformats.org/officeDocument/2006/relationships/slide" Target="slides/slide8.xml"/><Relationship Id="rId109" Type="http://schemas.openxmlformats.org/officeDocument/2006/relationships/commentAuthors" Target="commentAuthors.xml"/><Relationship Id="rId108" Type="http://schemas.openxmlformats.org/officeDocument/2006/relationships/tableStyles" Target="tableStyles.xml"/><Relationship Id="rId107" Type="http://schemas.openxmlformats.org/officeDocument/2006/relationships/viewProps" Target="viewProps.xml"/><Relationship Id="rId106" Type="http://schemas.openxmlformats.org/officeDocument/2006/relationships/presProps" Target="presProps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7.xml"/></Relationships>
</file>

<file path=ppt/slides/_rels/slide10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531.xml"/><Relationship Id="rId5" Type="http://schemas.openxmlformats.org/officeDocument/2006/relationships/hyperlink" Target="http://filmicworlds.com/blog/everything-is-shiny/" TargetMode="External"/><Relationship Id="rId4" Type="http://schemas.openxmlformats.org/officeDocument/2006/relationships/hyperlink" Target="https://marmoset.co/posts/physically-based-rendering-and-you-can-too/" TargetMode="External"/><Relationship Id="rId3" Type="http://schemas.openxmlformats.org/officeDocument/2006/relationships/hyperlink" Target="https://physicallybased.info/" TargetMode="External"/><Relationship Id="rId2" Type="http://schemas.openxmlformats.org/officeDocument/2006/relationships/hyperlink" Target="https://www.artstation.com/blogs/shinsoj/Q9j6/pbr-color-space-conversion-and-albedo-chart" TargetMode="External"/><Relationship Id="rId1" Type="http://schemas.openxmlformats.org/officeDocument/2006/relationships/hyperlink" Target="https://polycount.com/discussion/136486/super-ghetto-cross-polarised-photos-for-albedo-reference" TargetMode="External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32.xml"/><Relationship Id="rId4" Type="http://schemas.openxmlformats.org/officeDocument/2006/relationships/hyperlink" Target="https://google.github.io/filament/Filament.html#imagingpipeline" TargetMode="External"/><Relationship Id="rId3" Type="http://schemas.openxmlformats.org/officeDocument/2006/relationships/hyperlink" Target="https://dassaultsystemes-technology.github.io/EnterprisePBRShadingModel/spec-2022x.md.html#appendix/energycompensation/sheenbrdf" TargetMode="External"/><Relationship Id="rId2" Type="http://schemas.openxmlformats.org/officeDocument/2006/relationships/hyperlink" Target="https://www.youtube.com/watch?v=fePsD_8p9vM&amp;list=PL78XDi0TS4lFlOVKsNC6LR4sCQhetKJqs&amp;index=3" TargetMode="External"/><Relationship Id="rId1" Type="http://schemas.openxmlformats.org/officeDocument/2006/relationships/hyperlink" Target="http://filmicworlds.com/blog/linear-space-lighting-i-e-gamma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8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0.xml"/><Relationship Id="rId2" Type="http://schemas.openxmlformats.org/officeDocument/2006/relationships/image" Target="../media/image14.webp"/><Relationship Id="rId1" Type="http://schemas.openxmlformats.org/officeDocument/2006/relationships/tags" Target="../tags/tag20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3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5.xml"/><Relationship Id="rId2" Type="http://schemas.openxmlformats.org/officeDocument/2006/relationships/image" Target="../media/image16.png"/><Relationship Id="rId1" Type="http://schemas.openxmlformats.org/officeDocument/2006/relationships/tags" Target="../tags/tag214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8.xml"/><Relationship Id="rId4" Type="http://schemas.openxmlformats.org/officeDocument/2006/relationships/image" Target="../media/image18.png"/><Relationship Id="rId3" Type="http://schemas.openxmlformats.org/officeDocument/2006/relationships/tags" Target="../tags/tag217.xml"/><Relationship Id="rId2" Type="http://schemas.openxmlformats.org/officeDocument/2006/relationships/image" Target="../media/image17.png"/><Relationship Id="rId1" Type="http://schemas.openxmlformats.org/officeDocument/2006/relationships/tags" Target="../tags/tag2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3.xml"/><Relationship Id="rId6" Type="http://schemas.openxmlformats.org/officeDocument/2006/relationships/image" Target="../media/image20.png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image" Target="../media/image19.png"/><Relationship Id="rId1" Type="http://schemas.openxmlformats.org/officeDocument/2006/relationships/tags" Target="../tags/tag21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image" Target="../media/image21.jpeg"/><Relationship Id="rId1" Type="http://schemas.openxmlformats.org/officeDocument/2006/relationships/tags" Target="../tags/tag2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9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228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image" Target="../media/image25.png"/><Relationship Id="rId1" Type="http://schemas.openxmlformats.org/officeDocument/2006/relationships/tags" Target="../tags/tag230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image" Target="../media/image26.png"/><Relationship Id="rId1" Type="http://schemas.openxmlformats.org/officeDocument/2006/relationships/tags" Target="../tags/tag23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1.xml"/><Relationship Id="rId7" Type="http://schemas.openxmlformats.org/officeDocument/2006/relationships/image" Target="../media/image23.png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image" Target="../media/image27.png"/><Relationship Id="rId3" Type="http://schemas.openxmlformats.org/officeDocument/2006/relationships/tags" Target="../tags/tag238.xml"/><Relationship Id="rId2" Type="http://schemas.openxmlformats.org/officeDocument/2006/relationships/image" Target="../media/image25.png"/><Relationship Id="rId1" Type="http://schemas.openxmlformats.org/officeDocument/2006/relationships/tags" Target="../tags/tag23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image" Target="../media/image31.png"/><Relationship Id="rId7" Type="http://schemas.openxmlformats.org/officeDocument/2006/relationships/tags" Target="../tags/tag245.xml"/><Relationship Id="rId6" Type="http://schemas.openxmlformats.org/officeDocument/2006/relationships/image" Target="../media/image30.png"/><Relationship Id="rId5" Type="http://schemas.openxmlformats.org/officeDocument/2006/relationships/tags" Target="../tags/tag244.xml"/><Relationship Id="rId4" Type="http://schemas.openxmlformats.org/officeDocument/2006/relationships/image" Target="../media/image29.png"/><Relationship Id="rId3" Type="http://schemas.openxmlformats.org/officeDocument/2006/relationships/tags" Target="../tags/tag243.xml"/><Relationship Id="rId2" Type="http://schemas.openxmlformats.org/officeDocument/2006/relationships/image" Target="../media/image28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image" Target="../media/image33.png"/><Relationship Id="rId11" Type="http://schemas.openxmlformats.org/officeDocument/2006/relationships/tags" Target="../tags/tag247.xml"/><Relationship Id="rId10" Type="http://schemas.openxmlformats.org/officeDocument/2006/relationships/image" Target="../media/image32.png"/><Relationship Id="rId1" Type="http://schemas.openxmlformats.org/officeDocument/2006/relationships/tags" Target="../tags/tag24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image" Target="../media/image31.png"/><Relationship Id="rId7" Type="http://schemas.openxmlformats.org/officeDocument/2006/relationships/tags" Target="../tags/tag253.xml"/><Relationship Id="rId6" Type="http://schemas.openxmlformats.org/officeDocument/2006/relationships/image" Target="../media/image30.png"/><Relationship Id="rId5" Type="http://schemas.openxmlformats.org/officeDocument/2006/relationships/tags" Target="../tags/tag252.xml"/><Relationship Id="rId4" Type="http://schemas.openxmlformats.org/officeDocument/2006/relationships/image" Target="../media/image29.png"/><Relationship Id="rId3" Type="http://schemas.openxmlformats.org/officeDocument/2006/relationships/tags" Target="../tags/tag251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62.xml"/><Relationship Id="rId21" Type="http://schemas.openxmlformats.org/officeDocument/2006/relationships/tags" Target="../tags/tag261.xml"/><Relationship Id="rId20" Type="http://schemas.openxmlformats.org/officeDocument/2006/relationships/tags" Target="../tags/tag260.xml"/><Relationship Id="rId2" Type="http://schemas.openxmlformats.org/officeDocument/2006/relationships/image" Target="../media/image28.png"/><Relationship Id="rId19" Type="http://schemas.openxmlformats.org/officeDocument/2006/relationships/tags" Target="../tags/tag259.xml"/><Relationship Id="rId18" Type="http://schemas.openxmlformats.org/officeDocument/2006/relationships/image" Target="../media/image36.png"/><Relationship Id="rId17" Type="http://schemas.openxmlformats.org/officeDocument/2006/relationships/tags" Target="../tags/tag258.xml"/><Relationship Id="rId16" Type="http://schemas.openxmlformats.org/officeDocument/2006/relationships/image" Target="../media/image35.png"/><Relationship Id="rId15" Type="http://schemas.openxmlformats.org/officeDocument/2006/relationships/tags" Target="../tags/tag257.xml"/><Relationship Id="rId14" Type="http://schemas.openxmlformats.org/officeDocument/2006/relationships/image" Target="../media/image34.png"/><Relationship Id="rId13" Type="http://schemas.openxmlformats.org/officeDocument/2006/relationships/tags" Target="../tags/tag256.xml"/><Relationship Id="rId12" Type="http://schemas.openxmlformats.org/officeDocument/2006/relationships/image" Target="../media/image33.png"/><Relationship Id="rId11" Type="http://schemas.openxmlformats.org/officeDocument/2006/relationships/tags" Target="../tags/tag255.xml"/><Relationship Id="rId10" Type="http://schemas.openxmlformats.org/officeDocument/2006/relationships/image" Target="../media/image32.png"/><Relationship Id="rId1" Type="http://schemas.openxmlformats.org/officeDocument/2006/relationships/tags" Target="../tags/tag25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image" Target="../media/image34.png"/><Relationship Id="rId7" Type="http://schemas.openxmlformats.org/officeDocument/2006/relationships/tags" Target="../tags/tag266.xml"/><Relationship Id="rId6" Type="http://schemas.openxmlformats.org/officeDocument/2006/relationships/image" Target="../media/image33.png"/><Relationship Id="rId5" Type="http://schemas.openxmlformats.org/officeDocument/2006/relationships/tags" Target="../tags/tag265.xml"/><Relationship Id="rId4" Type="http://schemas.openxmlformats.org/officeDocument/2006/relationships/image" Target="../media/image32.png"/><Relationship Id="rId3" Type="http://schemas.openxmlformats.org/officeDocument/2006/relationships/tags" Target="../tags/tag264.xml"/><Relationship Id="rId2" Type="http://schemas.openxmlformats.org/officeDocument/2006/relationships/image" Target="../media/image31.pn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image" Target="../media/image36.png"/><Relationship Id="rId11" Type="http://schemas.openxmlformats.org/officeDocument/2006/relationships/tags" Target="../tags/tag268.xml"/><Relationship Id="rId10" Type="http://schemas.openxmlformats.org/officeDocument/2006/relationships/image" Target="../media/image35.png"/><Relationship Id="rId1" Type="http://schemas.openxmlformats.org/officeDocument/2006/relationships/tags" Target="../tags/tag26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image" Target="../media/image31.png"/><Relationship Id="rId7" Type="http://schemas.openxmlformats.org/officeDocument/2006/relationships/tags" Target="../tags/tag276.xml"/><Relationship Id="rId6" Type="http://schemas.openxmlformats.org/officeDocument/2006/relationships/image" Target="../media/image30.png"/><Relationship Id="rId5" Type="http://schemas.openxmlformats.org/officeDocument/2006/relationships/tags" Target="../tags/tag275.xml"/><Relationship Id="rId4" Type="http://schemas.openxmlformats.org/officeDocument/2006/relationships/image" Target="../media/image29.png"/><Relationship Id="rId3" Type="http://schemas.openxmlformats.org/officeDocument/2006/relationships/tags" Target="../tags/tag274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9" Type="http://schemas.openxmlformats.org/officeDocument/2006/relationships/tags" Target="../tags/tag282.xml"/><Relationship Id="rId18" Type="http://schemas.openxmlformats.org/officeDocument/2006/relationships/image" Target="../media/image39.png"/><Relationship Id="rId17" Type="http://schemas.openxmlformats.org/officeDocument/2006/relationships/tags" Target="../tags/tag281.xml"/><Relationship Id="rId16" Type="http://schemas.openxmlformats.org/officeDocument/2006/relationships/image" Target="../media/image38.png"/><Relationship Id="rId15" Type="http://schemas.openxmlformats.org/officeDocument/2006/relationships/tags" Target="../tags/tag280.xml"/><Relationship Id="rId14" Type="http://schemas.openxmlformats.org/officeDocument/2006/relationships/image" Target="../media/image37.png"/><Relationship Id="rId13" Type="http://schemas.openxmlformats.org/officeDocument/2006/relationships/tags" Target="../tags/tag279.xml"/><Relationship Id="rId12" Type="http://schemas.openxmlformats.org/officeDocument/2006/relationships/image" Target="../media/image33.png"/><Relationship Id="rId11" Type="http://schemas.openxmlformats.org/officeDocument/2006/relationships/tags" Target="../tags/tag278.xml"/><Relationship Id="rId10" Type="http://schemas.openxmlformats.org/officeDocument/2006/relationships/image" Target="../media/image32.png"/><Relationship Id="rId1" Type="http://schemas.openxmlformats.org/officeDocument/2006/relationships/tags" Target="../tags/tag27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image" Target="../media/image37.png"/><Relationship Id="rId7" Type="http://schemas.openxmlformats.org/officeDocument/2006/relationships/tags" Target="../tags/tag286.xml"/><Relationship Id="rId6" Type="http://schemas.openxmlformats.org/officeDocument/2006/relationships/image" Target="../media/image33.png"/><Relationship Id="rId5" Type="http://schemas.openxmlformats.org/officeDocument/2006/relationships/tags" Target="../tags/tag285.xml"/><Relationship Id="rId4" Type="http://schemas.openxmlformats.org/officeDocument/2006/relationships/image" Target="../media/image32.png"/><Relationship Id="rId3" Type="http://schemas.openxmlformats.org/officeDocument/2006/relationships/tags" Target="../tags/tag284.xml"/><Relationship Id="rId2" Type="http://schemas.openxmlformats.org/officeDocument/2006/relationships/image" Target="../media/image31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91.xml"/><Relationship Id="rId14" Type="http://schemas.openxmlformats.org/officeDocument/2006/relationships/tags" Target="../tags/tag290.xml"/><Relationship Id="rId13" Type="http://schemas.openxmlformats.org/officeDocument/2006/relationships/tags" Target="../tags/tag289.xml"/><Relationship Id="rId12" Type="http://schemas.openxmlformats.org/officeDocument/2006/relationships/image" Target="../media/image39.png"/><Relationship Id="rId11" Type="http://schemas.openxmlformats.org/officeDocument/2006/relationships/tags" Target="../tags/tag288.xml"/><Relationship Id="rId10" Type="http://schemas.openxmlformats.org/officeDocument/2006/relationships/image" Target="../media/image38.png"/><Relationship Id="rId1" Type="http://schemas.openxmlformats.org/officeDocument/2006/relationships/tags" Target="../tags/tag28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4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5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6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image" Target="../media/image48.jpeg"/><Relationship Id="rId1" Type="http://schemas.openxmlformats.org/officeDocument/2006/relationships/tags" Target="../tags/tag29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02.xml"/><Relationship Id="rId1" Type="http://schemas.openxmlformats.org/officeDocument/2006/relationships/tags" Target="../tags/tag301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image" Target="../media/image49.png"/><Relationship Id="rId1" Type="http://schemas.openxmlformats.org/officeDocument/2006/relationships/tags" Target="../tags/tag30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310.xml"/><Relationship Id="rId6" Type="http://schemas.openxmlformats.org/officeDocument/2006/relationships/image" Target="../media/image51.png"/><Relationship Id="rId5" Type="http://schemas.openxmlformats.org/officeDocument/2006/relationships/tags" Target="../tags/tag309.xml"/><Relationship Id="rId4" Type="http://schemas.openxmlformats.org/officeDocument/2006/relationships/image" Target="../media/image50.png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3.xml"/><Relationship Id="rId3" Type="http://schemas.openxmlformats.org/officeDocument/2006/relationships/image" Target="../media/image51.png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6.xml"/><Relationship Id="rId3" Type="http://schemas.openxmlformats.org/officeDocument/2006/relationships/image" Target="../media/image50.png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image" Target="../media/image52.png"/><Relationship Id="rId1" Type="http://schemas.openxmlformats.org/officeDocument/2006/relationships/tags" Target="../tags/tag317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image" Target="../media/image52.png"/><Relationship Id="rId1" Type="http://schemas.openxmlformats.org/officeDocument/2006/relationships/tags" Target="../tags/tag320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4.xml"/><Relationship Id="rId2" Type="http://schemas.openxmlformats.org/officeDocument/2006/relationships/image" Target="../media/image53.png"/><Relationship Id="rId1" Type="http://schemas.openxmlformats.org/officeDocument/2006/relationships/tags" Target="../tags/tag3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5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9.xml"/><Relationship Id="rId4" Type="http://schemas.openxmlformats.org/officeDocument/2006/relationships/image" Target="../media/image53.png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32.xml"/><Relationship Id="rId4" Type="http://schemas.openxmlformats.org/officeDocument/2006/relationships/image" Target="../media/image55.png"/><Relationship Id="rId3" Type="http://schemas.openxmlformats.org/officeDocument/2006/relationships/tags" Target="../tags/tag331.xml"/><Relationship Id="rId2" Type="http://schemas.openxmlformats.org/officeDocument/2006/relationships/image" Target="../media/image54.png"/><Relationship Id="rId1" Type="http://schemas.openxmlformats.org/officeDocument/2006/relationships/tags" Target="../tags/tag330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image" Target="../media/image57.png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image" Target="../media/image56.png"/><Relationship Id="rId1" Type="http://schemas.openxmlformats.org/officeDocument/2006/relationships/tags" Target="../tags/tag333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image" Target="../media/image56.png"/><Relationship Id="rId3" Type="http://schemas.openxmlformats.org/officeDocument/2006/relationships/tags" Target="../tags/tag340.xml"/><Relationship Id="rId2" Type="http://schemas.openxmlformats.org/officeDocument/2006/relationships/image" Target="../media/image58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350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tags" Target="../tags/tag346.xml"/><Relationship Id="rId1" Type="http://schemas.openxmlformats.org/officeDocument/2006/relationships/tags" Target="../tags/tag339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54.xml"/><Relationship Id="rId5" Type="http://schemas.openxmlformats.org/officeDocument/2006/relationships/image" Target="../media/image58.png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image" Target="../media/image56.png"/><Relationship Id="rId1" Type="http://schemas.openxmlformats.org/officeDocument/2006/relationships/tags" Target="../tags/tag351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image" Target="../media/image56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366.xml"/><Relationship Id="rId13" Type="http://schemas.openxmlformats.org/officeDocument/2006/relationships/image" Target="../media/image58.png"/><Relationship Id="rId12" Type="http://schemas.openxmlformats.org/officeDocument/2006/relationships/tags" Target="../tags/tag365.xml"/><Relationship Id="rId11" Type="http://schemas.openxmlformats.org/officeDocument/2006/relationships/tags" Target="../tags/tag364.xml"/><Relationship Id="rId10" Type="http://schemas.openxmlformats.org/officeDocument/2006/relationships/tags" Target="../tags/tag363.xml"/><Relationship Id="rId1" Type="http://schemas.openxmlformats.org/officeDocument/2006/relationships/tags" Target="../tags/tag355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image" Target="../media/image58.png"/><Relationship Id="rId6" Type="http://schemas.openxmlformats.org/officeDocument/2006/relationships/tags" Target="../tags/tag371.xml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image" Target="../media/image56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74.xml"/><Relationship Id="rId1" Type="http://schemas.openxmlformats.org/officeDocument/2006/relationships/tags" Target="../tags/tag367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image" Target="../media/image56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85.xml"/><Relationship Id="rId12" Type="http://schemas.openxmlformats.org/officeDocument/2006/relationships/tags" Target="../tags/tag384.xml"/><Relationship Id="rId11" Type="http://schemas.openxmlformats.org/officeDocument/2006/relationships/tags" Target="../tags/tag383.xml"/><Relationship Id="rId10" Type="http://schemas.openxmlformats.org/officeDocument/2006/relationships/image" Target="../media/image58.png"/><Relationship Id="rId1" Type="http://schemas.openxmlformats.org/officeDocument/2006/relationships/tags" Target="../tags/tag375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91.xml"/><Relationship Id="rId7" Type="http://schemas.openxmlformats.org/officeDocument/2006/relationships/image" Target="../media/image58.png"/><Relationship Id="rId6" Type="http://schemas.openxmlformats.org/officeDocument/2006/relationships/tags" Target="../tags/tag390.xml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3" Type="http://schemas.openxmlformats.org/officeDocument/2006/relationships/tags" Target="../tags/tag387.xml"/><Relationship Id="rId2" Type="http://schemas.openxmlformats.org/officeDocument/2006/relationships/image" Target="../media/image56.png"/><Relationship Id="rId1" Type="http://schemas.openxmlformats.org/officeDocument/2006/relationships/tags" Target="../tags/tag386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image" Target="../media/image59.png"/><Relationship Id="rId1" Type="http://schemas.openxmlformats.org/officeDocument/2006/relationships/tags" Target="../tags/tag392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7.xml"/><Relationship Id="rId3" Type="http://schemas.openxmlformats.org/officeDocument/2006/relationships/image" Target="../media/image60.png"/><Relationship Id="rId2" Type="http://schemas.openxmlformats.org/officeDocument/2006/relationships/tags" Target="../tags/tag396.xml"/><Relationship Id="rId1" Type="http://schemas.openxmlformats.org/officeDocument/2006/relationships/tags" Target="../tags/tag39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image" Target="../media/image63.jpeg"/><Relationship Id="rId2" Type="http://schemas.openxmlformats.org/officeDocument/2006/relationships/image" Target="../media/image62.webp"/><Relationship Id="rId1" Type="http://schemas.openxmlformats.org/officeDocument/2006/relationships/image" Target="../media/image61.webp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image" Target="../media/image65.png"/><Relationship Id="rId2" Type="http://schemas.openxmlformats.org/officeDocument/2006/relationships/tags" Target="../tags/tag40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4.web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9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14.xml"/><Relationship Id="rId7" Type="http://schemas.openxmlformats.org/officeDocument/2006/relationships/image" Target="../media/image68.png"/><Relationship Id="rId6" Type="http://schemas.openxmlformats.org/officeDocument/2006/relationships/tags" Target="../tags/tag413.xml"/><Relationship Id="rId5" Type="http://schemas.openxmlformats.org/officeDocument/2006/relationships/image" Target="../media/image67.png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" Type="http://schemas.openxmlformats.org/officeDocument/2006/relationships/image" Target="../media/image66.png"/><Relationship Id="rId1" Type="http://schemas.openxmlformats.org/officeDocument/2006/relationships/tags" Target="../tags/tag410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6.xml"/><Relationship Id="rId2" Type="http://schemas.openxmlformats.org/officeDocument/2006/relationships/image" Target="../media/image69.jpeg"/><Relationship Id="rId1" Type="http://schemas.openxmlformats.org/officeDocument/2006/relationships/tags" Target="../tags/tag415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1.xml"/><Relationship Id="rId3" Type="http://schemas.openxmlformats.org/officeDocument/2006/relationships/tags" Target="../tags/tag420.xml"/><Relationship Id="rId2" Type="http://schemas.openxmlformats.org/officeDocument/2006/relationships/image" Target="../media/image71.jpeg"/><Relationship Id="rId1" Type="http://schemas.openxmlformats.org/officeDocument/2006/relationships/tags" Target="../tags/tag4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2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73.png"/><Relationship Id="rId3" Type="http://schemas.openxmlformats.org/officeDocument/2006/relationships/tags" Target="../tags/tag424.xml"/><Relationship Id="rId2" Type="http://schemas.openxmlformats.org/officeDocument/2006/relationships/image" Target="../media/image72.png"/><Relationship Id="rId1" Type="http://schemas.openxmlformats.org/officeDocument/2006/relationships/tags" Target="../tags/tag4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2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57.xml"/><Relationship Id="rId2" Type="http://schemas.openxmlformats.org/officeDocument/2006/relationships/tags" Target="../tags/tag140.xml"/><Relationship Id="rId19" Type="http://schemas.openxmlformats.org/officeDocument/2006/relationships/tags" Target="../tags/tag156.xml"/><Relationship Id="rId18" Type="http://schemas.openxmlformats.org/officeDocument/2006/relationships/tags" Target="../tags/tag155.xml"/><Relationship Id="rId17" Type="http://schemas.openxmlformats.org/officeDocument/2006/relationships/image" Target="../media/image2.jpeg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39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30.xml"/><Relationship Id="rId3" Type="http://schemas.openxmlformats.org/officeDocument/2006/relationships/hyperlink" Target="https://www.adobe.com/products/substance3d/magazine/bringing-life-to-legends-character-art-in-baldurs-gate-3.html" TargetMode="External"/><Relationship Id="rId2" Type="http://schemas.openxmlformats.org/officeDocument/2006/relationships/tags" Target="../tags/tag429.xml"/><Relationship Id="rId1" Type="http://schemas.openxmlformats.org/officeDocument/2006/relationships/tags" Target="../tags/tag428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33.xml"/><Relationship Id="rId3" Type="http://schemas.openxmlformats.org/officeDocument/2006/relationships/hyperlink" Target="https://polycount.com/discussion/136486/super-ghetto-cross-polarised-photos-for-albedo-reference" TargetMode="External"/><Relationship Id="rId2" Type="http://schemas.openxmlformats.org/officeDocument/2006/relationships/tags" Target="../tags/tag432.xml"/><Relationship Id="rId1" Type="http://schemas.openxmlformats.org/officeDocument/2006/relationships/tags" Target="../tags/tag431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435.xml"/><Relationship Id="rId2" Type="http://schemas.openxmlformats.org/officeDocument/2006/relationships/image" Target="../media/image74.png"/><Relationship Id="rId1" Type="http://schemas.openxmlformats.org/officeDocument/2006/relationships/tags" Target="../tags/tag434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442.xml"/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4" Type="http://schemas.openxmlformats.org/officeDocument/2006/relationships/image" Target="../media/image77.png"/><Relationship Id="rId3" Type="http://schemas.openxmlformats.org/officeDocument/2006/relationships/tags" Target="../tags/tag439.xml"/><Relationship Id="rId2" Type="http://schemas.openxmlformats.org/officeDocument/2006/relationships/image" Target="../media/image76.png"/><Relationship Id="rId1" Type="http://schemas.openxmlformats.org/officeDocument/2006/relationships/tags" Target="../tags/tag438.xml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image" Target="../media/image78.jpeg"/><Relationship Id="rId1" Type="http://schemas.openxmlformats.org/officeDocument/2006/relationships/tags" Target="../tags/tag44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451.xml"/><Relationship Id="rId8" Type="http://schemas.openxmlformats.org/officeDocument/2006/relationships/tags" Target="../tags/tag450.xml"/><Relationship Id="rId7" Type="http://schemas.openxmlformats.org/officeDocument/2006/relationships/image" Target="../media/image81.png"/><Relationship Id="rId6" Type="http://schemas.openxmlformats.org/officeDocument/2006/relationships/tags" Target="../tags/tag449.xml"/><Relationship Id="rId5" Type="http://schemas.openxmlformats.org/officeDocument/2006/relationships/image" Target="../media/image80.png"/><Relationship Id="rId4" Type="http://schemas.openxmlformats.org/officeDocument/2006/relationships/tags" Target="../tags/tag448.xml"/><Relationship Id="rId3" Type="http://schemas.openxmlformats.org/officeDocument/2006/relationships/image" Target="../media/image79.png"/><Relationship Id="rId2" Type="http://schemas.openxmlformats.org/officeDocument/2006/relationships/tags" Target="../tags/tag447.xml"/><Relationship Id="rId11" Type="http://schemas.openxmlformats.org/officeDocument/2006/relationships/slideLayout" Target="../slideLayouts/slideLayout22.xml"/><Relationship Id="rId10" Type="http://schemas.openxmlformats.org/officeDocument/2006/relationships/tags" Target="../tags/tag452.xml"/><Relationship Id="rId1" Type="http://schemas.openxmlformats.org/officeDocument/2006/relationships/tags" Target="../tags/tag446.xml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56.xml"/><Relationship Id="rId4" Type="http://schemas.openxmlformats.org/officeDocument/2006/relationships/tags" Target="../tags/tag455.xml"/><Relationship Id="rId3" Type="http://schemas.openxmlformats.org/officeDocument/2006/relationships/tags" Target="../tags/tag454.xml"/><Relationship Id="rId2" Type="http://schemas.openxmlformats.org/officeDocument/2006/relationships/image" Target="../media/image82.png"/><Relationship Id="rId1" Type="http://schemas.openxmlformats.org/officeDocument/2006/relationships/tags" Target="../tags/tag453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image" Target="../media/image84.png"/><Relationship Id="rId3" Type="http://schemas.openxmlformats.org/officeDocument/2006/relationships/tags" Target="../tags/tag458.xml"/><Relationship Id="rId2" Type="http://schemas.openxmlformats.org/officeDocument/2006/relationships/image" Target="../media/image83.png"/><Relationship Id="rId1" Type="http://schemas.openxmlformats.org/officeDocument/2006/relationships/tags" Target="../tags/tag457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tags" Target="../tags/tag467.xml"/><Relationship Id="rId7" Type="http://schemas.openxmlformats.org/officeDocument/2006/relationships/tags" Target="../tags/tag466.xml"/><Relationship Id="rId6" Type="http://schemas.openxmlformats.org/officeDocument/2006/relationships/image" Target="../media/image87.png"/><Relationship Id="rId5" Type="http://schemas.openxmlformats.org/officeDocument/2006/relationships/tags" Target="../tags/tag465.xml"/><Relationship Id="rId4" Type="http://schemas.openxmlformats.org/officeDocument/2006/relationships/image" Target="../media/image86.png"/><Relationship Id="rId3" Type="http://schemas.openxmlformats.org/officeDocument/2006/relationships/tags" Target="../tags/tag464.xml"/><Relationship Id="rId2" Type="http://schemas.openxmlformats.org/officeDocument/2006/relationships/image" Target="../media/image85.png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46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image" Target="../media/image6.png"/><Relationship Id="rId7" Type="http://schemas.openxmlformats.org/officeDocument/2006/relationships/tags" Target="../tags/tag161.xml"/><Relationship Id="rId6" Type="http://schemas.openxmlformats.org/officeDocument/2006/relationships/image" Target="../media/image5.png"/><Relationship Id="rId5" Type="http://schemas.openxmlformats.org/officeDocument/2006/relationships/tags" Target="../tags/tag160.xml"/><Relationship Id="rId4" Type="http://schemas.openxmlformats.org/officeDocument/2006/relationships/image" Target="../media/image4.png"/><Relationship Id="rId3" Type="http://schemas.openxmlformats.org/officeDocument/2006/relationships/tags" Target="../tags/tag159.xml"/><Relationship Id="rId2" Type="http://schemas.openxmlformats.org/officeDocument/2006/relationships/image" Target="../media/image3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67.xml"/><Relationship Id="rId16" Type="http://schemas.openxmlformats.org/officeDocument/2006/relationships/tags" Target="../tags/tag166.xml"/><Relationship Id="rId15" Type="http://schemas.openxmlformats.org/officeDocument/2006/relationships/tags" Target="../tags/tag165.xml"/><Relationship Id="rId14" Type="http://schemas.openxmlformats.org/officeDocument/2006/relationships/image" Target="../media/image9.png"/><Relationship Id="rId13" Type="http://schemas.openxmlformats.org/officeDocument/2006/relationships/tags" Target="../tags/tag164.xml"/><Relationship Id="rId12" Type="http://schemas.openxmlformats.org/officeDocument/2006/relationships/image" Target="../media/image8.png"/><Relationship Id="rId11" Type="http://schemas.openxmlformats.org/officeDocument/2006/relationships/tags" Target="../tags/tag163.xml"/><Relationship Id="rId10" Type="http://schemas.openxmlformats.org/officeDocument/2006/relationships/image" Target="../media/image7.png"/><Relationship Id="rId1" Type="http://schemas.openxmlformats.org/officeDocument/2006/relationships/tags" Target="../tags/tag158.xml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473.xml"/><Relationship Id="rId5" Type="http://schemas.openxmlformats.org/officeDocument/2006/relationships/tags" Target="../tags/tag472.xml"/><Relationship Id="rId4" Type="http://schemas.openxmlformats.org/officeDocument/2006/relationships/tags" Target="../tags/tag471.xml"/><Relationship Id="rId3" Type="http://schemas.openxmlformats.org/officeDocument/2006/relationships/tags" Target="../tags/tag470.xml"/><Relationship Id="rId2" Type="http://schemas.openxmlformats.org/officeDocument/2006/relationships/image" Target="../media/image88.png"/><Relationship Id="rId1" Type="http://schemas.openxmlformats.org/officeDocument/2006/relationships/tags" Target="../tags/tag469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image" Target="../media/image89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image" Target="../media/image88.png"/><Relationship Id="rId3" Type="http://schemas.openxmlformats.org/officeDocument/2006/relationships/tags" Target="../tags/tag477.xml"/><Relationship Id="rId2" Type="http://schemas.openxmlformats.org/officeDocument/2006/relationships/image" Target="../media/image90.png"/><Relationship Id="rId1" Type="http://schemas.openxmlformats.org/officeDocument/2006/relationships/tags" Target="../tags/tag476.xml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83.xml"/><Relationship Id="rId4" Type="http://schemas.openxmlformats.org/officeDocument/2006/relationships/hyperlink" Target="https://www.zhihu.com/question/271309533/answer/360240973" TargetMode="External"/><Relationship Id="rId3" Type="http://schemas.openxmlformats.org/officeDocument/2006/relationships/image" Target="../media/image91.png"/><Relationship Id="rId2" Type="http://schemas.openxmlformats.org/officeDocument/2006/relationships/tags" Target="../tags/tag482.xml"/><Relationship Id="rId1" Type="http://schemas.openxmlformats.org/officeDocument/2006/relationships/tags" Target="../tags/tag481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" Type="http://schemas.openxmlformats.org/officeDocument/2006/relationships/image" Target="../media/image92.webp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88.xml"/><Relationship Id="rId4" Type="http://schemas.openxmlformats.org/officeDocument/2006/relationships/image" Target="../media/image94.png"/><Relationship Id="rId3" Type="http://schemas.openxmlformats.org/officeDocument/2006/relationships/tags" Target="../tags/tag487.xml"/><Relationship Id="rId2" Type="http://schemas.openxmlformats.org/officeDocument/2006/relationships/image" Target="../media/image93.png"/><Relationship Id="rId1" Type="http://schemas.openxmlformats.org/officeDocument/2006/relationships/tags" Target="../tags/tag48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9.xml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93.xml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" Type="http://schemas.openxmlformats.org/officeDocument/2006/relationships/tags" Target="../tags/tag490.xml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98.xml"/><Relationship Id="rId4" Type="http://schemas.openxmlformats.org/officeDocument/2006/relationships/tags" Target="../tags/tag497.xml"/><Relationship Id="rId3" Type="http://schemas.openxmlformats.org/officeDocument/2006/relationships/tags" Target="../tags/tag496.xml"/><Relationship Id="rId2" Type="http://schemas.openxmlformats.org/officeDocument/2006/relationships/tags" Target="../tags/tag495.xml"/><Relationship Id="rId1" Type="http://schemas.openxmlformats.org/officeDocument/2006/relationships/tags" Target="../tags/tag494.xml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503.xml"/><Relationship Id="rId4" Type="http://schemas.openxmlformats.org/officeDocument/2006/relationships/tags" Target="../tags/tag502.xml"/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" Type="http://schemas.openxmlformats.org/officeDocument/2006/relationships/tags" Target="../tags/tag49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196.xml"/><Relationship Id="rId31" Type="http://schemas.openxmlformats.org/officeDocument/2006/relationships/image" Target="../media/image11.png"/><Relationship Id="rId30" Type="http://schemas.openxmlformats.org/officeDocument/2006/relationships/image" Target="../media/image10.jpeg"/><Relationship Id="rId3" Type="http://schemas.openxmlformats.org/officeDocument/2006/relationships/tags" Target="../tags/tag170.xml"/><Relationship Id="rId29" Type="http://schemas.openxmlformats.org/officeDocument/2006/relationships/tags" Target="../tags/tag195.xml"/><Relationship Id="rId28" Type="http://schemas.openxmlformats.org/officeDocument/2006/relationships/tags" Target="../tags/tag194.xml"/><Relationship Id="rId27" Type="http://schemas.openxmlformats.org/officeDocument/2006/relationships/image" Target="../media/image2.jpeg"/><Relationship Id="rId26" Type="http://schemas.openxmlformats.org/officeDocument/2006/relationships/tags" Target="../tags/tag193.xml"/><Relationship Id="rId25" Type="http://schemas.openxmlformats.org/officeDocument/2006/relationships/tags" Target="../tags/tag192.xml"/><Relationship Id="rId24" Type="http://schemas.openxmlformats.org/officeDocument/2006/relationships/tags" Target="../tags/tag191.xml"/><Relationship Id="rId23" Type="http://schemas.openxmlformats.org/officeDocument/2006/relationships/tags" Target="../tags/tag190.xml"/><Relationship Id="rId22" Type="http://schemas.openxmlformats.org/officeDocument/2006/relationships/tags" Target="../tags/tag189.xml"/><Relationship Id="rId21" Type="http://schemas.openxmlformats.org/officeDocument/2006/relationships/tags" Target="../tags/tag188.xml"/><Relationship Id="rId20" Type="http://schemas.openxmlformats.org/officeDocument/2006/relationships/tags" Target="../tags/tag187.xml"/><Relationship Id="rId2" Type="http://schemas.openxmlformats.org/officeDocument/2006/relationships/tags" Target="../tags/tag169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68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512.xml"/><Relationship Id="rId8" Type="http://schemas.openxmlformats.org/officeDocument/2006/relationships/tags" Target="../tags/tag511.xml"/><Relationship Id="rId7" Type="http://schemas.openxmlformats.org/officeDocument/2006/relationships/tags" Target="../tags/tag510.xml"/><Relationship Id="rId6" Type="http://schemas.openxmlformats.org/officeDocument/2006/relationships/tags" Target="../tags/tag509.xml"/><Relationship Id="rId5" Type="http://schemas.openxmlformats.org/officeDocument/2006/relationships/tags" Target="../tags/tag508.xml"/><Relationship Id="rId4" Type="http://schemas.openxmlformats.org/officeDocument/2006/relationships/tags" Target="../tags/tag507.xml"/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513.xml"/><Relationship Id="rId1" Type="http://schemas.openxmlformats.org/officeDocument/2006/relationships/tags" Target="../tags/tag50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15.xml"/><Relationship Id="rId1" Type="http://schemas.openxmlformats.org/officeDocument/2006/relationships/tags" Target="../tags/tag5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6.xml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8.xml"/><Relationship Id="rId2" Type="http://schemas.openxmlformats.org/officeDocument/2006/relationships/image" Target="../media/image95.png"/><Relationship Id="rId1" Type="http://schemas.openxmlformats.org/officeDocument/2006/relationships/tags" Target="../tags/tag517.xml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20.xml"/><Relationship Id="rId2" Type="http://schemas.openxmlformats.org/officeDocument/2006/relationships/image" Target="../media/image96.png"/><Relationship Id="rId1" Type="http://schemas.openxmlformats.org/officeDocument/2006/relationships/tags" Target="../tags/tag519.xml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image" Target="../media/image97.jpeg"/><Relationship Id="rId1" Type="http://schemas.openxmlformats.org/officeDocument/2006/relationships/tags" Target="../tags/tag52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4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526.xml"/><Relationship Id="rId2" Type="http://schemas.openxmlformats.org/officeDocument/2006/relationships/image" Target="../media/image98.png"/><Relationship Id="rId1" Type="http://schemas.openxmlformats.org/officeDocument/2006/relationships/tags" Target="../tags/tag525.xm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29.xml"/><Relationship Id="rId4" Type="http://schemas.openxmlformats.org/officeDocument/2006/relationships/image" Target="../media/image100.png"/><Relationship Id="rId3" Type="http://schemas.openxmlformats.org/officeDocument/2006/relationships/tags" Target="../tags/tag528.xml"/><Relationship Id="rId2" Type="http://schemas.openxmlformats.org/officeDocument/2006/relationships/image" Target="../media/image99.png"/><Relationship Id="rId1" Type="http://schemas.openxmlformats.org/officeDocument/2006/relationships/tags" Target="../tags/tag52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algn="l"/>
            <a:r>
              <a:rPr lang="zh-CN" altLang="en-US"/>
              <a:t>基于物理的渲染</a:t>
            </a:r>
            <a:r>
              <a:rPr lang="en-US" altLang="zh-CN" sz="2000" b="0"/>
              <a:t>(</a:t>
            </a:r>
            <a:r>
              <a:rPr lang="zh-CN" altLang="en-US" sz="2000" b="0"/>
              <a:t>非技术，</a:t>
            </a:r>
            <a:r>
              <a:rPr lang="zh-CN" altLang="en-US" sz="2000" b="0">
                <a:sym typeface="+mn-ea"/>
              </a:rPr>
              <a:t>面向美术</a:t>
            </a:r>
            <a:r>
              <a:rPr lang="en-US" altLang="zh-CN" sz="2000" b="0"/>
              <a:t>)</a:t>
            </a:r>
            <a:endParaRPr lang="zh-CN" altLang="en-US" sz="2000" b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pPr algn="l"/>
            <a:r>
              <a:rPr lang="zh-CN" altLang="en-US"/>
              <a:t>Physically Based Rendering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92975" y="5831205"/>
            <a:ext cx="4544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Hz</a:t>
            </a:r>
            <a:endParaRPr lang="en-US" altLang="zh-CN" sz="200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467360906@qq.com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title"/>
          </p:nvPr>
        </p:nvSpPr>
        <p:spPr>
          <a:xfrm>
            <a:off x="1087120" y="1576705"/>
            <a:ext cx="10017760" cy="1852295"/>
          </a:xfrm>
        </p:spPr>
        <p:txBody>
          <a:bodyPr>
            <a:noAutofit/>
          </a:bodyPr>
          <a:p>
            <a:pPr algn="ctr">
              <a:lnSpc>
                <a:spcPct val="190000"/>
              </a:lnSpc>
            </a:pPr>
            <a:r>
              <a:rPr lang="zh-CN" altLang="en-US" sz="2400" b="0"/>
              <a:t>只有</a:t>
            </a:r>
            <a:r>
              <a:rPr lang="zh-CN" altLang="en-US" sz="3200">
                <a:solidFill>
                  <a:srgbClr val="FF0000"/>
                </a:solidFill>
              </a:rPr>
              <a:t>美术素材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zh-CN" altLang="en-US" sz="3200">
                <a:solidFill>
                  <a:srgbClr val="FF0000"/>
                </a:solidFill>
              </a:rPr>
              <a:t>灯光信息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zh-CN" altLang="en-US" sz="3200">
                <a:solidFill>
                  <a:srgbClr val="FF0000"/>
                </a:solidFill>
              </a:rPr>
              <a:t>输入输出格式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zh-CN" altLang="en-US" sz="3200">
                <a:solidFill>
                  <a:srgbClr val="FF0000"/>
                </a:solidFill>
              </a:rPr>
              <a:t>程序算法</a:t>
            </a:r>
            <a:br>
              <a:rPr lang="zh-CN" altLang="en-US" sz="2400">
                <a:solidFill>
                  <a:srgbClr val="FF0000"/>
                </a:solidFill>
              </a:rPr>
            </a:br>
            <a:r>
              <a:rPr lang="zh-CN" altLang="en-US" sz="2400" b="0"/>
              <a:t>同时符合PBR标准，才能被称之为标准的“PBR”项目</a:t>
            </a:r>
            <a:endParaRPr lang="zh-CN" altLang="en-US" sz="2400" b="0"/>
          </a:p>
        </p:txBody>
      </p:sp>
    </p:spTree>
    <p:custDataLst>
      <p:tags r:id="rId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608330" y="1555115"/>
            <a:ext cx="10969625" cy="4608195"/>
          </a:xfrm>
        </p:spPr>
        <p:txBody>
          <a:bodyPr/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THE PBR GUIDE BY ALLEGORITHMIC - PART 1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THE PBR GUIDE BY ALLEGORITHMIC - PART 2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Feeding a physically based shading model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Bringing Life to Legends: Character Art in Baldur’s Gate 3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DONTNOD Physically based rendering chart for Unreal Engine 4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Adelson's Checker-shadow illusion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1" action="ppaction://hlinkfile"/>
              </a:rPr>
              <a:t>Super ghetto cross polarised photos for albedo reference!</a:t>
            </a:r>
            <a:endParaRPr lang="zh-CN" altLang="en-US">
              <a:solidFill>
                <a:schemeClr val="bg1"/>
              </a:solidFill>
              <a:hlinkClick r:id="rId1" action="ppaction://hlinkfile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PBR, Color space conversion and Albedo chart</a:t>
            </a:r>
            <a:endParaRPr lang="zh-CN" altLang="en-US">
              <a:solidFill>
                <a:schemeClr val="bg1"/>
              </a:solidFill>
              <a:hlinkClick r:id="rId2" action="ppaction://hlinkfile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3" action="ppaction://hlinkfile"/>
              </a:rPr>
              <a:t>PHYSICALLYBASED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4" action="ppaction://hlinkfile"/>
              </a:rPr>
              <a:t>Physically-Based Rendering, And You Can Too!</a:t>
            </a:r>
            <a:endParaRPr lang="zh-CN" altLang="en-US">
              <a:solidFill>
                <a:schemeClr val="bg1"/>
              </a:solidFill>
              <a:hlinkClick r:id="rId4" action="ppaction://hlinkfile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5"/>
              </a:rPr>
              <a:t>Everything is Shiny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Reference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608330" y="1555115"/>
            <a:ext cx="10969625" cy="4608195"/>
          </a:xfrm>
        </p:spPr>
        <p:txBody>
          <a:bodyPr/>
          <a:p>
            <a:pPr marL="400050" indent="-400050">
              <a:buFont typeface="+mj-lt"/>
              <a:buAutoNum type="romanUcPeriod" startAt="12"/>
            </a:pPr>
            <a:r>
              <a:rPr lang="zh-CN" altLang="en-US">
                <a:solidFill>
                  <a:schemeClr val="bg1"/>
                </a:solidFill>
                <a:hlinkClick r:id="rId1"/>
              </a:rPr>
              <a:t>Linear-Space Lighting (i.e. Gamma)</a:t>
            </a:r>
            <a:endParaRPr lang="zh-CN" altLang="en-US">
              <a:solidFill>
                <a:schemeClr val="bg1"/>
              </a:solidFill>
              <a:hlinkClick r:id="rId1"/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Basics of PBR - UE4 Materials 101 </a:t>
            </a:r>
            <a:endParaRPr lang="zh-CN" altLang="en-US">
              <a:solidFill>
                <a:schemeClr val="bg1"/>
              </a:solidFill>
              <a:hlinkClick r:id="rId2" action="ppaction://hlinkfile"/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zh-CN" altLang="en-US">
                <a:solidFill>
                  <a:schemeClr val="bg1"/>
                </a:solidFill>
                <a:hlinkClick r:id="rId3" action="ppaction://hlinkfile"/>
              </a:rPr>
              <a:t>Enterprise PBR Shading Model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zh-CN" altLang="en-US">
                <a:solidFill>
                  <a:schemeClr val="bg1"/>
                </a:solidFill>
                <a:hlinkClick r:id="rId4" action="ppaction://hlinkfile"/>
              </a:rPr>
              <a:t>Physically Based Rendering in Filament</a:t>
            </a:r>
            <a:endParaRPr lang="zh-CN" altLang="en-US">
              <a:solidFill>
                <a:schemeClr val="bg1"/>
              </a:solidFill>
              <a:hlinkClick r:id="rId4" action="ppaction://hlinkfile"/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PBR通识必知（对外）(razoryang)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en-US" altLang="zh-CN">
                <a:solidFill>
                  <a:schemeClr val="bg1"/>
                </a:solidFill>
              </a:rPr>
              <a:t>Unity-Dark_Dielectric_Materials</a:t>
            </a:r>
            <a:endParaRPr lang="en-US" altLang="zh-CN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 startAt="12"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Reference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p>
            <a:pPr algn="ctr"/>
            <a:r>
              <a:rPr lang="zh-CN" altLang="en-US" sz="4400" b="0">
                <a:latin typeface="+mj-ea"/>
                <a:cs typeface="+mj-ea"/>
              </a:rPr>
              <a:t>为什么要用</a:t>
            </a:r>
            <a:r>
              <a:rPr lang="en-US" altLang="zh-CN" sz="4400" b="0">
                <a:latin typeface="+mj-ea"/>
                <a:cs typeface="+mj-ea"/>
              </a:rPr>
              <a:t>PBR?</a:t>
            </a:r>
            <a:endParaRPr lang="en-US" altLang="zh-CN" sz="4400" b="0">
              <a:latin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400" y="946220"/>
            <a:ext cx="10969200" cy="705600"/>
          </a:xfrm>
        </p:spPr>
        <p:txBody>
          <a:bodyPr/>
          <a:p>
            <a:r>
              <a:rPr lang="en-US" altLang="zh-CN">
                <a:latin typeface="+mn-ea"/>
                <a:ea typeface="+mn-ea"/>
                <a:cs typeface="+mn-ea"/>
              </a:rPr>
              <a:t>1.</a:t>
            </a:r>
            <a:r>
              <a:rPr lang="zh-CN" altLang="en-US">
                <a:latin typeface="+mn-ea"/>
                <a:ea typeface="+mn-ea"/>
                <a:cs typeface="+mn-ea"/>
              </a:rPr>
              <a:t>渲染出更真实的画面</a:t>
            </a:r>
            <a:endParaRPr lang="en-US" altLang="zh-CN">
              <a:latin typeface="+mn-ea"/>
              <a:ea typeface="+mn-ea"/>
              <a:cs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0460" y="1828165"/>
            <a:ext cx="10150475" cy="1391920"/>
          </a:xfrm>
        </p:spPr>
        <p:txBody>
          <a:bodyPr/>
          <a:p>
            <a:pPr marL="0" indent="0" algn="l">
              <a:buNone/>
            </a:pPr>
            <a:r>
              <a:rPr lang="en-US" altLang="zh-CN">
                <a:latin typeface="+mn-ea"/>
                <a:cs typeface="+mn-ea"/>
              </a:rPr>
              <a:t>- </a:t>
            </a:r>
            <a:r>
              <a:rPr lang="zh-CN" altLang="en-US">
                <a:latin typeface="+mn-ea"/>
                <a:cs typeface="+mn-ea"/>
              </a:rPr>
              <a:t>逼真的画面</a:t>
            </a:r>
            <a:r>
              <a:rPr lang="en-US" altLang="zh-CN">
                <a:latin typeface="+mn-ea"/>
                <a:cs typeface="+mn-ea"/>
              </a:rPr>
              <a:t> ≈ </a:t>
            </a:r>
            <a:r>
              <a:rPr lang="zh-CN" altLang="en-US">
                <a:latin typeface="+mn-ea"/>
                <a:cs typeface="+mn-ea"/>
              </a:rPr>
              <a:t>高质量画面</a:t>
            </a:r>
            <a:r>
              <a:rPr lang="en-US" altLang="zh-CN">
                <a:latin typeface="+mn-ea"/>
                <a:cs typeface="+mn-ea"/>
              </a:rPr>
              <a:t> -&gt; </a:t>
            </a:r>
            <a:r>
              <a:rPr lang="zh-CN" altLang="en-US">
                <a:latin typeface="+mn-ea"/>
                <a:cs typeface="+mn-ea"/>
              </a:rPr>
              <a:t>高品质游戏不可或缺的要求</a:t>
            </a:r>
            <a:endParaRPr lang="zh-CN" altLang="en-US">
              <a:latin typeface="+mn-ea"/>
              <a:cs typeface="+mn-ea"/>
            </a:endParaRPr>
          </a:p>
          <a:p>
            <a:pPr marL="0" indent="0" algn="l">
              <a:buNone/>
            </a:pPr>
            <a:r>
              <a:rPr lang="en-US" altLang="zh-CN">
                <a:latin typeface="+mn-ea"/>
                <a:cs typeface="+mn-ea"/>
              </a:rPr>
              <a:t>- </a:t>
            </a:r>
            <a:r>
              <a:rPr>
                <a:latin typeface="+mn-ea"/>
                <a:cs typeface="+mn-ea"/>
              </a:rPr>
              <a:t>PBR的方法论和算法都是基于物理公式实现的，</a:t>
            </a:r>
            <a:r>
              <a:rPr lang="zh-CN">
                <a:latin typeface="+mn-ea"/>
                <a:cs typeface="+mn-ea"/>
              </a:rPr>
              <a:t>这意味着所有的一切都可以以物理世界作为参考，以减少</a:t>
            </a:r>
            <a:r>
              <a:rPr>
                <a:latin typeface="+mn-ea"/>
                <a:cs typeface="+mn-ea"/>
              </a:rPr>
              <a:t>人为Hack</a:t>
            </a:r>
            <a:endParaRPr>
              <a:latin typeface="+mn-ea"/>
              <a:cs typeface="+mn-ea"/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35400" y="342907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+mn-ea"/>
                <a:ea typeface="+mn-ea"/>
                <a:cs typeface="+mn-ea"/>
              </a:rPr>
              <a:t>2.</a:t>
            </a:r>
            <a:r>
              <a:rPr lang="zh-CN" altLang="en-US">
                <a:latin typeface="+mn-ea"/>
                <a:ea typeface="+mn-ea"/>
                <a:cs typeface="+mn-ea"/>
              </a:rPr>
              <a:t>利于工业化生产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40460" y="4359275"/>
            <a:ext cx="8307070" cy="11398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>
                <a:latin typeface="+mn-ea"/>
                <a:cs typeface="+mn-ea"/>
              </a:rPr>
              <a:t>- </a:t>
            </a:r>
            <a:r>
              <a:rPr lang="zh-CN" altLang="en-US">
                <a:latin typeface="+mn-ea"/>
                <a:cs typeface="+mn-ea"/>
              </a:rPr>
              <a:t>工业化的美术工作流，意味着可以具有更高的效率</a:t>
            </a:r>
            <a:endParaRPr lang="en-US" altLang="zh-CN">
              <a:latin typeface="+mn-ea"/>
              <a:cs typeface="+mn-ea"/>
            </a:endParaRPr>
          </a:p>
          <a:p>
            <a:pPr marL="0" indent="0" algn="l">
              <a:buNone/>
            </a:pPr>
            <a:r>
              <a:rPr lang="en-US" altLang="zh-CN">
                <a:latin typeface="+mn-ea"/>
                <a:cs typeface="+mn-ea"/>
              </a:rPr>
              <a:t>- </a:t>
            </a:r>
            <a:r>
              <a:rPr lang="zh-CN">
                <a:latin typeface="+mn-ea"/>
                <a:cs typeface="+mn-ea"/>
              </a:rPr>
              <a:t>更加符合认知的物理参数，降低制作</a:t>
            </a:r>
            <a:r>
              <a:rPr lang="zh-CN">
                <a:latin typeface="+mn-ea"/>
                <a:cs typeface="+mn-ea"/>
              </a:rPr>
              <a:t>门槛</a:t>
            </a:r>
            <a:endParaRPr lang="zh-CN">
              <a:latin typeface="+mn-ea"/>
              <a:cs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58800" y="937260"/>
            <a:ext cx="11074400" cy="49834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55625" y="337820"/>
            <a:ext cx="850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- 传统实时渲染方法与PBR渲染方法的直观对比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- 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pbr-texture-conversion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0000" tIns="46800" rIns="90000" bIns="46800"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光照和</a:t>
            </a:r>
            <a:r>
              <a:rPr lang="en-US" altLang="zh-CN" dirty="0">
                <a:sym typeface="Arial" panose="020B0604020202020204" pitchFamily="34" charset="0"/>
              </a:rPr>
              <a:t>PBR</a:t>
            </a:r>
            <a:r>
              <a:rPr lang="zh-CN" altLang="en-US" dirty="0">
                <a:sym typeface="Arial" panose="020B0604020202020204" pitchFamily="34" charset="0"/>
              </a:rPr>
              <a:t>材质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Arial" panose="020B0604020202020204" pitchFamily="34" charset="0"/>
              </a:rPr>
              <a:t>Lighting and PBR material.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0075545" y="2516505"/>
            <a:ext cx="17780" cy="25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joakim-tornhill-bowloffruit"/>
          <p:cNvPicPr>
            <a:picLocks noChangeAspect="1"/>
          </p:cNvPicPr>
          <p:nvPr/>
        </p:nvPicPr>
        <p:blipFill>
          <a:blip r:embed="rId1"/>
          <a:srcRect l="29786"/>
          <a:stretch>
            <a:fillRect/>
          </a:stretch>
        </p:blipFill>
        <p:spPr>
          <a:xfrm>
            <a:off x="0" y="0"/>
            <a:ext cx="856043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94855" y="0"/>
            <a:ext cx="5153660" cy="688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4590" y="2265680"/>
            <a:ext cx="4313555" cy="783590"/>
          </a:xfrm>
        </p:spPr>
        <p:txBody>
          <a:bodyPr/>
          <a:p>
            <a:r>
              <a:rPr lang="zh-CN" altLang="en-US" sz="2800" b="0">
                <a:solidFill>
                  <a:schemeClr val="bg1"/>
                </a:solidFill>
              </a:rPr>
              <a:t>我们是如何看到物体的？</a:t>
            </a:r>
            <a:endParaRPr lang="zh-CN" altLang="en-US" sz="2800" b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https://www.artstation.com/artwork/KNO1x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3950" y="1589405"/>
            <a:ext cx="7124065" cy="4003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748395" y="2722245"/>
            <a:ext cx="3039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光线的反射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39263" y="3429000"/>
            <a:ext cx="1857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Reflection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70250" y="1651000"/>
            <a:ext cx="523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accent2"/>
                </a:solidFill>
              </a:rPr>
              <a:t>光的反射包括</a:t>
            </a:r>
            <a:endParaRPr lang="zh-CN" altLang="en-US" sz="320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1655" y="2767965"/>
            <a:ext cx="3479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漫反射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89700" y="2767965"/>
            <a:ext cx="4493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镜面反射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79295" y="4116070"/>
            <a:ext cx="2724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Diffuse Reflection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53530" y="4116070"/>
            <a:ext cx="344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Specular Reflection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79445" y="3137535"/>
            <a:ext cx="523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accent2"/>
                </a:solidFill>
              </a:rPr>
              <a:t>与</a:t>
            </a:r>
            <a:endParaRPr lang="zh-CN" altLang="en-US" sz="3200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51025" y="1050925"/>
            <a:ext cx="8489315" cy="5492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chemeClr val="bg1"/>
                </a:solidFill>
              </a:rPr>
              <a:t>镜面反射*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</a:rPr>
              <a:t>Specular Reflection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*Specular一词中文常译作</a:t>
            </a:r>
            <a:r>
              <a:rPr lang="zh-CN" altLang="en-US">
                <a:solidFill>
                  <a:srgbClr val="00B0F0"/>
                </a:solidFill>
              </a:rPr>
              <a:t>“高光”</a:t>
            </a:r>
            <a:r>
              <a:rPr lang="zh-CN" altLang="en-US">
                <a:solidFill>
                  <a:schemeClr val="bg1"/>
                </a:solidFill>
              </a:rPr>
              <a:t>，本PPT中取词根Speculum的本意，翻译成像“镜子一样的”</a:t>
            </a:r>
            <a:r>
              <a:rPr lang="zh-CN" altLang="en-US">
                <a:solidFill>
                  <a:srgbClr val="00B0F0"/>
                </a:solidFill>
              </a:rPr>
              <a:t>美术常说的“高光”和本PPT中提到的镜面反射指的是同一事物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</a:rPr>
              <a:t>Specular </a:t>
            </a:r>
            <a:r>
              <a:rPr lang="zh-CN" altLang="en-US" sz="1400">
                <a:solidFill>
                  <a:schemeClr val="bg1"/>
                </a:solidFill>
              </a:rPr>
              <a:t>1570s, "reflective" (like a mirror), from Latin specularis, from speculum "a mirror" (see speculum). Meaning "assisting in vision; affording a view" is from 1650s, from Latin speculari "to spy"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</a:rPr>
              <a:t>https://www.etymonline.com/word/specular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0" y="421640"/>
            <a:ext cx="8896350" cy="5829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034540" y="1262380"/>
            <a:ext cx="5090160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/>
              <a:t>准备知识和概念</a:t>
            </a:r>
            <a:endParaRPr lang="zh-CN" altLang="en-US" sz="2800"/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/>
              <a:t>光照与</a:t>
            </a:r>
            <a:r>
              <a:rPr lang="en-US" altLang="zh-CN" sz="2800"/>
              <a:t>PBR</a:t>
            </a:r>
            <a:r>
              <a:rPr lang="zh-CN" altLang="en-US" sz="2800"/>
              <a:t>材质</a:t>
            </a:r>
            <a:endParaRPr lang="zh-CN" altLang="en-US" sz="2800"/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/>
              <a:t>美术制作的额外建议</a:t>
            </a:r>
            <a:endParaRPr lang="zh-CN" altLang="en-US" sz="2800"/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/>
              <a:t>学习资料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直接光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5165" y="5840095"/>
            <a:ext cx="4667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只有一盏光的情况下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68930" y="1313815"/>
            <a:ext cx="5871210" cy="4428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52195"/>
            <a:ext cx="6486525" cy="4752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直接光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25995" y="2286635"/>
            <a:ext cx="4535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</a:rPr>
              <a:t>漫反射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84415" y="3159125"/>
            <a:ext cx="447738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物体在接受到光照的一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侧出现的大面积的发亮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现象。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0715" y="4412615"/>
            <a:ext cx="2724150" cy="1647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150" y="869950"/>
            <a:ext cx="6353175" cy="5038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直接光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325995" y="2286635"/>
            <a:ext cx="4535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sym typeface="+mn-ea"/>
              </a:rPr>
              <a:t>镜面反射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384415" y="3159125"/>
            <a:ext cx="447738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出现在物体向光面，一个明显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比周围亮很多的光斑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80070" y="4220210"/>
            <a:ext cx="2886075" cy="18002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6585" y="922020"/>
            <a:ext cx="7425690" cy="4177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042275" y="845185"/>
            <a:ext cx="406400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>
                <a:solidFill>
                  <a:schemeClr val="bg1"/>
                </a:solidFill>
                <a:latin typeface="+mn-ea"/>
              </a:rPr>
              <a:t>IBL</a:t>
            </a:r>
            <a:endParaRPr lang="zh-CN" altLang="en-US" sz="800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n-ea"/>
              </a:rPr>
              <a:t>Image Based Lighting</a:t>
            </a:r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8195" y="4931410"/>
            <a:ext cx="3435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PBR方法中的典型普及技术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原理：用图片当光源照亮物体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- 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physically-based-rendering-and-you-can-too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923290"/>
            <a:ext cx="5944235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30160" y="2187575"/>
            <a:ext cx="3872865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zh-CN" sz="2000">
                <a:solidFill>
                  <a:schemeClr val="bg1"/>
                </a:solidFill>
              </a:rPr>
              <a:t>在物理世界中</a:t>
            </a:r>
            <a:endParaRPr lang="zh-CN" altLang="zh-CN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000">
                <a:solidFill>
                  <a:schemeClr val="bg1"/>
                </a:solidFill>
              </a:rPr>
              <a:t>物体会受</a:t>
            </a:r>
            <a:r>
              <a:rPr lang="zh-CN" altLang="zh-CN" sz="2400" b="1">
                <a:solidFill>
                  <a:srgbClr val="00B0F0"/>
                </a:solidFill>
              </a:rPr>
              <a:t>环境光</a:t>
            </a:r>
            <a:r>
              <a:rPr lang="zh-CN" altLang="zh-CN" sz="2000">
                <a:solidFill>
                  <a:schemeClr val="bg1"/>
                </a:solidFill>
              </a:rPr>
              <a:t>影响</a:t>
            </a:r>
            <a:endParaRPr lang="zh-CN" altLang="zh-CN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000">
                <a:solidFill>
                  <a:schemeClr val="bg1"/>
                </a:solidFill>
              </a:rPr>
              <a:t>从而使其表面</a:t>
            </a:r>
            <a:r>
              <a:rPr lang="zh-CN" altLang="zh-CN" sz="2400" b="1">
                <a:solidFill>
                  <a:srgbClr val="00B0F0"/>
                </a:solidFill>
              </a:rPr>
              <a:t>颜色发生变化</a:t>
            </a:r>
            <a:endParaRPr lang="zh-CN" altLang="zh-CN" sz="2400" b="1">
              <a:solidFill>
                <a:srgbClr val="00B0F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" name="内容占位符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8" name="图片 7" descr="LB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876300"/>
            <a:ext cx="4978400" cy="5105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5760" y="730885"/>
            <a:ext cx="5692775" cy="5395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86775" y="2581910"/>
            <a:ext cx="273240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4400" b="1">
                <a:solidFill>
                  <a:schemeClr val="bg1"/>
                </a:solidFill>
              </a:rPr>
              <a:t>漫反射</a:t>
            </a:r>
            <a:endParaRPr lang="zh-CN" altLang="en-US" sz="4400" b="1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</a:rPr>
              <a:t>Diffuse Reflection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7265" y="2106295"/>
            <a:ext cx="93726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chemeClr val="bg1"/>
                </a:solidFill>
                <a:latin typeface="+mn-ea"/>
              </a:rPr>
              <a:t>{</a:t>
            </a:r>
            <a:endParaRPr lang="en-US" altLang="zh-CN" sz="16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974205" y="2106295"/>
            <a:ext cx="93726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chemeClr val="bg1"/>
                </a:solidFill>
                <a:latin typeface="+mn-ea"/>
              </a:rPr>
              <a:t>}</a:t>
            </a:r>
            <a:endParaRPr lang="en-US" altLang="zh-CN" sz="16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2145" y="4046220"/>
            <a:ext cx="316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左图已经去除镜面反射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8000" y="773430"/>
            <a:ext cx="5343525" cy="53663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265" y="2106295"/>
            <a:ext cx="93726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chemeClr val="bg1"/>
                </a:solidFill>
                <a:latin typeface="+mn-ea"/>
              </a:rPr>
              <a:t>{</a:t>
            </a:r>
            <a:endParaRPr lang="en-US" altLang="zh-CN" sz="16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974205" y="2106295"/>
            <a:ext cx="93726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chemeClr val="bg1"/>
                </a:solidFill>
                <a:latin typeface="+mn-ea"/>
              </a:rPr>
              <a:t>}</a:t>
            </a:r>
            <a:endParaRPr lang="en-US" altLang="zh-CN" sz="16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486775" y="2581910"/>
            <a:ext cx="273240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4400" b="1">
                <a:solidFill>
                  <a:schemeClr val="bg1"/>
                </a:solidFill>
              </a:rPr>
              <a:t>镜面</a:t>
            </a:r>
            <a:r>
              <a:rPr lang="zh-CN" altLang="en-US" sz="4400" b="1">
                <a:solidFill>
                  <a:schemeClr val="bg1"/>
                </a:solidFill>
              </a:rPr>
              <a:t>反射</a:t>
            </a:r>
            <a:endParaRPr lang="zh-CN" altLang="en-US" sz="4400" b="1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</a:rPr>
              <a:t>Specular Reflection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9310" y="730885"/>
            <a:ext cx="5692775" cy="539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27215" y="3063875"/>
            <a:ext cx="1439545" cy="1422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29015" y="3587115"/>
            <a:ext cx="32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X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90355" y="3587115"/>
            <a:ext cx="355600" cy="3556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775190" y="357441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=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86695" y="3170555"/>
            <a:ext cx="1388110" cy="13157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32725" y="1987550"/>
            <a:ext cx="307086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</a:rPr>
              <a:t>漫反射</a:t>
            </a:r>
            <a:endParaRPr lang="zh-CN" altLang="en-US" sz="4000" b="1">
              <a:solidFill>
                <a:schemeClr val="bg1"/>
              </a:solidFill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Diffuse Reflection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11" name="内容占位符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25640" y="4714875"/>
            <a:ext cx="1217930" cy="6851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3205" y="4554220"/>
            <a:ext cx="3032760" cy="1506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39590" y="4545965"/>
            <a:ext cx="3194685" cy="1514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2970" y="4545965"/>
            <a:ext cx="3107690" cy="1499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46770" y="193675"/>
            <a:ext cx="338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不同环境的</a:t>
            </a:r>
            <a:r>
              <a:rPr lang="zh-CN" altLang="en-US">
                <a:solidFill>
                  <a:schemeClr val="bg1"/>
                </a:solidFill>
              </a:rPr>
              <a:t>环境光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11467465" y="193675"/>
            <a:ext cx="3556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051540" y="180975"/>
            <a:ext cx="41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X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-5190" y="0"/>
            <a:ext cx="12184601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3847465"/>
            <a:ext cx="6096635" cy="1272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lIns="90000" tIns="46800" rIns="90000" bIns="46800">
            <a:normAutofit fontScale="90000"/>
          </a:bodyPr>
          <a:lstStyle/>
          <a:p>
            <a:r>
              <a:rPr lang="zh-CN" altLang="en-US">
                <a:solidFill>
                  <a:schemeClr val="bg1"/>
                </a:solidFill>
                <a:sym typeface="+mn-ea"/>
              </a:rPr>
              <a:t>准备知识和概念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Basics and Concepts.</a:t>
            </a:r>
            <a:endParaRPr lang="en-US" altLang="zh-CN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https://www.adobe.com/products/substance3d/discover/pbr.html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3205" y="4554220"/>
            <a:ext cx="3032760" cy="1506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39590" y="4545965"/>
            <a:ext cx="3194685" cy="1514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2970" y="4545965"/>
            <a:ext cx="3107690" cy="1499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908925" y="953135"/>
            <a:ext cx="3063240" cy="3059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339590" y="860425"/>
            <a:ext cx="3109595" cy="3152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06145" y="953135"/>
            <a:ext cx="3030220" cy="304927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9"/>
            </p:custDataLst>
          </p:nvPr>
        </p:nvSpPr>
        <p:spPr>
          <a:xfrm>
            <a:off x="8446770" y="193675"/>
            <a:ext cx="338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不同环境的</a:t>
            </a:r>
            <a:r>
              <a:rPr lang="zh-CN" altLang="en-US">
                <a:solidFill>
                  <a:schemeClr val="bg1"/>
                </a:solidFill>
              </a:rPr>
              <a:t>环境光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20"/>
            </p:custDataLst>
          </p:nvPr>
        </p:nvSpPr>
        <p:spPr>
          <a:xfrm>
            <a:off x="11467465" y="193675"/>
            <a:ext cx="355600" cy="3556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1"/>
            </p:custDataLst>
          </p:nvPr>
        </p:nvSpPr>
        <p:spPr>
          <a:xfrm>
            <a:off x="11051540" y="180975"/>
            <a:ext cx="41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X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08925" y="953135"/>
            <a:ext cx="3063240" cy="3059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39590" y="860425"/>
            <a:ext cx="3109595" cy="3152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06145" y="953135"/>
            <a:ext cx="3030220" cy="304927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8446770" y="193675"/>
            <a:ext cx="338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不同环境的</a:t>
            </a:r>
            <a:r>
              <a:rPr lang="zh-CN" altLang="en-US">
                <a:solidFill>
                  <a:schemeClr val="bg1"/>
                </a:solidFill>
              </a:rPr>
              <a:t>环境光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11467465" y="193675"/>
            <a:ext cx="355600" cy="3556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11051540" y="180975"/>
            <a:ext cx="41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X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00600" y="4408170"/>
            <a:ext cx="6570980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反应</a:t>
            </a:r>
            <a:r>
              <a:rPr lang="zh-CN" altLang="en-US" sz="2400" b="1">
                <a:solidFill>
                  <a:srgbClr val="00B0F0"/>
                </a:solidFill>
              </a:rPr>
              <a:t>光照环境的平均受光</a:t>
            </a:r>
            <a:r>
              <a:rPr lang="zh-CN" altLang="en-US" sz="2400">
                <a:solidFill>
                  <a:schemeClr val="bg1"/>
                </a:solidFill>
              </a:rPr>
              <a:t>情况，决定大趋势。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光照强度和颜色变化较为</a:t>
            </a:r>
            <a:r>
              <a:rPr lang="zh-CN" altLang="en-US" sz="2400" b="1">
                <a:solidFill>
                  <a:srgbClr val="00B0F0"/>
                </a:solidFill>
              </a:rPr>
              <a:t>缓和</a:t>
            </a:r>
            <a:r>
              <a:rPr lang="zh-CN" altLang="en-US" sz="2400">
                <a:solidFill>
                  <a:schemeClr val="bg1"/>
                </a:solidFill>
              </a:rPr>
              <a:t>（低频）。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最终反射结果受</a:t>
            </a:r>
            <a:r>
              <a:rPr lang="zh-CN" altLang="en-US" sz="2400" b="1">
                <a:solidFill>
                  <a:srgbClr val="00B0F0"/>
                </a:solidFill>
              </a:rPr>
              <a:t>“物体本身颜色”</a:t>
            </a:r>
            <a:r>
              <a:rPr lang="zh-CN" altLang="en-US" sz="2400">
                <a:solidFill>
                  <a:schemeClr val="bg1"/>
                </a:solidFill>
              </a:rPr>
              <a:t>影响</a:t>
            </a:r>
            <a:r>
              <a:rPr lang="zh-CN" altLang="en-US" sz="2400">
                <a:solidFill>
                  <a:schemeClr val="bg1"/>
                </a:solidFill>
              </a:rPr>
              <a:t>最大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4380" y="4740275"/>
            <a:ext cx="36950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4000" b="1">
                <a:solidFill>
                  <a:schemeClr val="bg1"/>
                </a:solidFill>
              </a:rPr>
              <a:t>漫反射的特点</a:t>
            </a:r>
            <a:endParaRPr lang="zh-CN" altLang="en-US" sz="4000" b="1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</a:rPr>
              <a:t>Diffuse Reflection</a:t>
            </a:r>
            <a:endParaRPr lang="zh-CN" altLang="en-US" sz="20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3205" y="4554220"/>
            <a:ext cx="3032760" cy="1506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39590" y="4545965"/>
            <a:ext cx="3194685" cy="1514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2970" y="4545965"/>
            <a:ext cx="3107690" cy="1499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5510" y="953135"/>
            <a:ext cx="3034665" cy="3022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314190" y="876300"/>
            <a:ext cx="3188335" cy="31661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881620" y="930275"/>
            <a:ext cx="3120390" cy="311213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5510" y="953135"/>
            <a:ext cx="3034665" cy="3022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14190" y="876300"/>
            <a:ext cx="3188335" cy="31661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81620" y="930275"/>
            <a:ext cx="3120390" cy="311213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>
            <a:off x="4800600" y="4408170"/>
            <a:ext cx="6570980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成像相对清晰，</a:t>
            </a:r>
            <a:r>
              <a:rPr lang="zh-CN" altLang="en-US" sz="2400">
                <a:solidFill>
                  <a:srgbClr val="00B0F0"/>
                </a:solidFill>
              </a:rPr>
              <a:t>反应光照环境的细节</a:t>
            </a:r>
            <a:r>
              <a:rPr lang="zh-CN" altLang="en-US" sz="2400">
                <a:solidFill>
                  <a:schemeClr val="bg1"/>
                </a:solidFill>
              </a:rPr>
              <a:t>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反射</a:t>
            </a:r>
            <a:r>
              <a:rPr lang="zh-CN" altLang="en-US" sz="2400">
                <a:solidFill>
                  <a:schemeClr val="bg1"/>
                </a:solidFill>
              </a:rPr>
              <a:t>结果会随着视点与物体的角度强烈变化。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受“物体本身颜色”的影响较小。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754380" y="4740275"/>
            <a:ext cx="40462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4000" b="1">
                <a:solidFill>
                  <a:schemeClr val="bg1"/>
                </a:solidFill>
              </a:rPr>
              <a:t>镜面反射的特点</a:t>
            </a:r>
            <a:endParaRPr lang="zh-CN" altLang="en-US" sz="4000" b="1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</a:rPr>
              <a:t>Diffuse Reflection</a:t>
            </a:r>
            <a:endParaRPr lang="zh-CN" altLang="en-US" sz="20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2305" y="2606040"/>
            <a:ext cx="3248025" cy="822960"/>
          </a:xfrm>
        </p:spPr>
        <p:txBody>
          <a:bodyPr>
            <a:noAutofit/>
          </a:bodyPr>
          <a:p>
            <a:pPr algn="ctr"/>
            <a:r>
              <a:rPr lang="zh-CN" altLang="en-US" sz="4800" b="0">
                <a:solidFill>
                  <a:schemeClr val="bg2"/>
                </a:solidFill>
              </a:rPr>
              <a:t>小结</a:t>
            </a:r>
            <a:endParaRPr lang="zh-CN" altLang="en-US" sz="4800" b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7585" y="3429000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2"/>
                </a:solidFill>
              </a:rPr>
              <a:t>Conclusion</a:t>
            </a: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436495" y="2457450"/>
            <a:ext cx="731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accent2"/>
                </a:solidFill>
              </a:rPr>
              <a:t>Q:</a:t>
            </a:r>
            <a:r>
              <a:rPr lang="zh-CN" altLang="en-US" sz="4000" b="1">
                <a:solidFill>
                  <a:schemeClr val="accent2"/>
                </a:solidFill>
              </a:rPr>
              <a:t>如何</a:t>
            </a:r>
            <a:r>
              <a:rPr lang="zh-CN" altLang="en-US" sz="4000" b="1">
                <a:solidFill>
                  <a:schemeClr val="accent2"/>
                </a:solidFill>
              </a:rPr>
              <a:t>提亮阴影区域</a:t>
            </a:r>
            <a:r>
              <a:rPr lang="en-US" altLang="zh-CN" sz="4000" b="1">
                <a:solidFill>
                  <a:schemeClr val="accent2"/>
                </a:solidFill>
              </a:rPr>
              <a:t>?</a:t>
            </a:r>
            <a:endParaRPr lang="en-US" altLang="zh-CN" sz="4000" b="1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436495" y="2457450"/>
            <a:ext cx="731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accent2"/>
                </a:solidFill>
              </a:rPr>
              <a:t>Q:</a:t>
            </a:r>
            <a:r>
              <a:rPr lang="zh-CN" altLang="en-US" sz="4000" b="1">
                <a:solidFill>
                  <a:schemeClr val="accent2"/>
                </a:solidFill>
              </a:rPr>
              <a:t>如何</a:t>
            </a:r>
            <a:r>
              <a:rPr lang="zh-CN" altLang="en-US" sz="4000" b="1">
                <a:solidFill>
                  <a:schemeClr val="accent2"/>
                </a:solidFill>
              </a:rPr>
              <a:t>提亮阴影区域</a:t>
            </a:r>
            <a:r>
              <a:rPr lang="en-US" altLang="zh-CN" sz="4000" b="1">
                <a:solidFill>
                  <a:schemeClr val="accent2"/>
                </a:solidFill>
              </a:rPr>
              <a:t>?</a:t>
            </a:r>
            <a:endParaRPr lang="en-US" altLang="zh-CN" sz="4000" b="1">
              <a:solidFill>
                <a:schemeClr val="accent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447675"/>
            <a:ext cx="10172700" cy="5962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1535" y="3573145"/>
            <a:ext cx="3053080" cy="2811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35" y="321310"/>
            <a:ext cx="3053080" cy="2713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" y="2051685"/>
            <a:ext cx="3362325" cy="2149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220" y="1365250"/>
            <a:ext cx="4353560" cy="41268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63465" y="2213610"/>
            <a:ext cx="2129790" cy="1433830"/>
          </a:xfrm>
          <a:prstGeom prst="rect">
            <a:avLst/>
          </a:prstGeom>
          <a:noFill/>
          <a:ln w="38100">
            <a:solidFill>
              <a:srgbClr val="E6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08780" y="5843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调节阴影强度而引发的</a:t>
            </a:r>
            <a:r>
              <a:rPr lang="zh-CN" altLang="en-US">
                <a:solidFill>
                  <a:srgbClr val="00B0F0"/>
                </a:solidFill>
              </a:rPr>
              <a:t>漏光</a:t>
            </a:r>
            <a:r>
              <a:rPr lang="en-US" altLang="zh-CN">
                <a:solidFill>
                  <a:schemeClr val="bg1"/>
                </a:solidFill>
              </a:rPr>
              <a:t>     -&gt;&gt;&gt;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96480" y="433705"/>
            <a:ext cx="3318510" cy="31635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23695" y="50304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通过提升间接</a:t>
            </a:r>
            <a:r>
              <a:rPr lang="zh-CN" altLang="en-US">
                <a:solidFill>
                  <a:schemeClr val="bg1"/>
                </a:solidFill>
              </a:rPr>
              <a:t>光的强度，来提亮阴影会得到更加物理的</a:t>
            </a:r>
            <a:r>
              <a:rPr lang="zh-CN" altLang="en-US">
                <a:solidFill>
                  <a:schemeClr val="bg1"/>
                </a:solidFill>
              </a:rPr>
              <a:t>结果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480" y="3653155"/>
            <a:ext cx="3318510" cy="2870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5" y="1744980"/>
            <a:ext cx="4791075" cy="2781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rcRect l="2152" t="3211" r="3947" b="34767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3847465"/>
            <a:ext cx="6528435" cy="1272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bg1"/>
                </a:solidFill>
              </a:rPr>
              <a:t>固有色</a:t>
            </a:r>
            <a:r>
              <a:rPr lang="en-US" altLang="zh-CN">
                <a:solidFill>
                  <a:schemeClr val="bg1"/>
                </a:solidFill>
              </a:rPr>
              <a:t> &amp; </a:t>
            </a:r>
            <a:r>
              <a:rPr lang="zh-CN" altLang="en-US">
                <a:solidFill>
                  <a:schemeClr val="bg1"/>
                </a:solidFill>
              </a:rPr>
              <a:t>金属度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Albedo &amp; Metallic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physically-based-rendering-and-you-can-too</a:t>
            </a:r>
            <a:endParaRPr lang="zh-CN" altLang="en-US" sz="12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048000" y="2121535"/>
            <a:ext cx="6096000" cy="2138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1500">
                <a:latin typeface="+mn-ea"/>
              </a:rPr>
              <a:t>PBR</a:t>
            </a:r>
            <a:endParaRPr lang="zh-CN" altLang="en-US" sz="11500">
              <a:latin typeface="+mn-ea"/>
            </a:endParaRPr>
          </a:p>
          <a:p>
            <a:pPr algn="ctr"/>
            <a:r>
              <a:rPr lang="zh-CN" altLang="en-US" b="1"/>
              <a:t>P</a:t>
            </a:r>
            <a:r>
              <a:rPr lang="zh-CN" altLang="en-US"/>
              <a:t>hysically </a:t>
            </a:r>
            <a:r>
              <a:rPr lang="zh-CN" altLang="en-US" b="1"/>
              <a:t>B</a:t>
            </a:r>
            <a:r>
              <a:rPr lang="zh-CN" altLang="en-US"/>
              <a:t>ased </a:t>
            </a:r>
            <a:r>
              <a:rPr lang="zh-CN" altLang="en-US" b="1"/>
              <a:t>R</a:t>
            </a:r>
            <a:r>
              <a:rPr lang="zh-CN" altLang="en-US"/>
              <a:t>endering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ctr" anchorCtr="0"/>
          <a:lstStyle/>
          <a:p>
            <a:pPr algn="ctr"/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Q</a:t>
            </a:r>
            <a:r>
              <a:rPr lang="en-US" altLang="zh-CN" sz="2800" dirty="0">
                <a:solidFill>
                  <a:schemeClr val="bg1"/>
                </a:solidFill>
                <a:sym typeface="Arial" panose="020B0604020202020204" pitchFamily="34" charset="0"/>
              </a:rPr>
              <a:t>:</a:t>
            </a:r>
            <a:r>
              <a:rPr sz="2800" dirty="0">
                <a:solidFill>
                  <a:schemeClr val="bg1"/>
                </a:solidFill>
                <a:sym typeface="Arial" panose="020B0604020202020204" pitchFamily="34" charset="0"/>
              </a:rPr>
              <a:t>光线在到达物体表面后到底发生了</a:t>
            </a:r>
            <a:r>
              <a:rPr sz="2800" dirty="0">
                <a:solidFill>
                  <a:schemeClr val="bg1"/>
                </a:solidFill>
                <a:sym typeface="Arial" panose="020B0604020202020204" pitchFamily="34" charset="0"/>
              </a:rPr>
              <a:t>什么？</a:t>
            </a:r>
            <a:endParaRPr sz="28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50545" y="632460"/>
            <a:ext cx="3608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PBR</a:t>
            </a: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理论</a:t>
            </a:r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(</a:t>
            </a: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一</a:t>
            </a:r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)</a:t>
            </a:r>
            <a:endParaRPr lang="en-US" altLang="zh-CN" sz="32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7035" y="1669415"/>
            <a:ext cx="8837930" cy="175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</a:rPr>
              <a:t>对于</a:t>
            </a:r>
            <a:r>
              <a:rPr lang="zh-CN" altLang="en-US" sz="2400" b="1">
                <a:solidFill>
                  <a:schemeClr val="bg1"/>
                </a:solidFill>
              </a:rPr>
              <a:t>完全不透明的物体</a:t>
            </a:r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</a:rPr>
              <a:t>接受到的</a:t>
            </a:r>
            <a:r>
              <a:rPr lang="zh-CN" altLang="en-US" sz="2400" b="1">
                <a:solidFill>
                  <a:srgbClr val="00B0F0"/>
                </a:solidFill>
              </a:rPr>
              <a:t>入射光能量</a:t>
            </a:r>
            <a:r>
              <a:rPr lang="zh-CN" altLang="en-US" sz="2000">
                <a:solidFill>
                  <a:schemeClr val="bg1"/>
                </a:solidFill>
              </a:rPr>
              <a:t>会按 </a:t>
            </a:r>
            <a:r>
              <a:rPr lang="zh-CN" altLang="en-US" sz="2400" b="1">
                <a:solidFill>
                  <a:srgbClr val="00B0F0"/>
                </a:solidFill>
              </a:rPr>
              <a:t>比值</a:t>
            </a:r>
            <a:r>
              <a:rPr lang="zh-CN" altLang="en-US" sz="2000">
                <a:solidFill>
                  <a:schemeClr val="bg1"/>
                </a:solidFill>
              </a:rPr>
              <a:t> 分配给 </a:t>
            </a:r>
            <a:r>
              <a:rPr lang="zh-CN" altLang="en-US" sz="2400" b="1">
                <a:solidFill>
                  <a:srgbClr val="00B0F0"/>
                </a:solidFill>
              </a:rPr>
              <a:t>漫反射</a:t>
            </a:r>
            <a:r>
              <a:rPr lang="zh-CN" altLang="en-US" sz="2400">
                <a:solidFill>
                  <a:schemeClr val="bg1"/>
                </a:solidFill>
              </a:rPr>
              <a:t> 与 </a:t>
            </a:r>
            <a:r>
              <a:rPr lang="zh-CN" altLang="en-US" sz="2400" b="1">
                <a:solidFill>
                  <a:srgbClr val="00B0F0"/>
                </a:solidFill>
              </a:rPr>
              <a:t>镜面反射</a:t>
            </a:r>
            <a:endParaRPr lang="zh-CN" altLang="en-US" sz="2000">
              <a:solidFill>
                <a:srgbClr val="00A8B4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</a:rPr>
              <a:t>比值的多少，是由</a:t>
            </a:r>
            <a:r>
              <a:rPr lang="zh-CN" altLang="en-US" sz="2400" b="1">
                <a:solidFill>
                  <a:srgbClr val="00B0F0"/>
                </a:solidFill>
              </a:rPr>
              <a:t>表面的物理属性</a:t>
            </a:r>
            <a:r>
              <a:rPr lang="zh-CN" altLang="en-US" sz="2000">
                <a:solidFill>
                  <a:schemeClr val="bg1"/>
                </a:solidFill>
              </a:rPr>
              <a:t>与</a:t>
            </a:r>
            <a:r>
              <a:rPr lang="zh-CN" altLang="en-US" sz="2400" b="1">
                <a:solidFill>
                  <a:srgbClr val="00B0F0"/>
                </a:solidFill>
              </a:rPr>
              <a:t>观察者视角</a:t>
            </a:r>
            <a:r>
              <a:rPr lang="zh-CN" altLang="en-US" sz="2000">
                <a:solidFill>
                  <a:schemeClr val="bg1"/>
                </a:solidFill>
              </a:rPr>
              <a:t>决定的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19475" y="3621405"/>
            <a:ext cx="5352415" cy="26187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basic-theory-of-physically-based-rendering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625725" y="5148580"/>
            <a:ext cx="1561465" cy="466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非金属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90470" y="561467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non-metal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860030" y="5148580"/>
            <a:ext cx="1561465" cy="466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金属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724775" y="561467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metal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00850" y="1226820"/>
            <a:ext cx="3679825" cy="3649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84960" y="1256665"/>
            <a:ext cx="3642360" cy="36201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489825" y="1656080"/>
            <a:ext cx="2627630" cy="821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>
                <a:solidFill>
                  <a:schemeClr val="bg1"/>
                </a:solidFill>
              </a:rPr>
              <a:t>非金属</a:t>
            </a:r>
            <a:r>
              <a:rPr lang="en-US" altLang="zh-CN" sz="4400">
                <a:solidFill>
                  <a:schemeClr val="bg1"/>
                </a:solidFill>
              </a:rPr>
              <a:t>*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1300" y="245745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Non-Metal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8890" y="3054350"/>
            <a:ext cx="4889500" cy="11576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入射光能量将转换成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>
                <a:solidFill>
                  <a:srgbClr val="00B0F0"/>
                </a:solidFill>
              </a:rPr>
              <a:t>漫反射</a:t>
            </a:r>
            <a:r>
              <a:rPr lang="zh-CN" altLang="en-US" sz="2400">
                <a:solidFill>
                  <a:schemeClr val="bg1"/>
                </a:solidFill>
              </a:rPr>
              <a:t>与</a:t>
            </a:r>
            <a:r>
              <a:rPr lang="zh-CN" altLang="en-US" sz="3200">
                <a:solidFill>
                  <a:srgbClr val="00B0F0"/>
                </a:solidFill>
              </a:rPr>
              <a:t>镜面反射</a:t>
            </a:r>
            <a:endParaRPr lang="zh-CN" altLang="en-US" sz="320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22590" y="6470650"/>
            <a:ext cx="41694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* 指完全不混杂有任何金属原子单质的非金属物质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498590" y="4211955"/>
            <a:ext cx="4610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</a:rPr>
              <a:t>镜面反射比例在</a:t>
            </a:r>
            <a:r>
              <a:rPr lang="en-US" altLang="zh-CN">
                <a:solidFill>
                  <a:srgbClr val="FF0000"/>
                </a:solidFill>
              </a:rPr>
              <a:t>2%~17%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84960" y="1247140"/>
            <a:ext cx="3642360" cy="36201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489825" y="1656080"/>
            <a:ext cx="2627630" cy="821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>
                <a:solidFill>
                  <a:schemeClr val="bg1"/>
                </a:solidFill>
              </a:rPr>
              <a:t>金属</a:t>
            </a:r>
            <a:r>
              <a:rPr lang="en-US" altLang="zh-CN" sz="4400">
                <a:solidFill>
                  <a:schemeClr val="bg1"/>
                </a:solidFill>
              </a:rPr>
              <a:t>*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1300" y="244475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Metal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8890" y="3054350"/>
            <a:ext cx="4889500" cy="11576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入射光能量</a:t>
            </a:r>
            <a:r>
              <a:rPr lang="zh-CN" altLang="en-US" sz="2400">
                <a:solidFill>
                  <a:schemeClr val="bg1"/>
                </a:solidFill>
              </a:rPr>
              <a:t>仅转换成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>
                <a:solidFill>
                  <a:srgbClr val="00B0F0"/>
                </a:solidFill>
              </a:rPr>
              <a:t>镜面反射</a:t>
            </a:r>
            <a:endParaRPr lang="zh-CN" altLang="en-US" sz="3200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98590" y="4211955"/>
            <a:ext cx="4610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</a:rPr>
              <a:t>纯金属没有漫反射，也就是镜面反射</a:t>
            </a:r>
            <a:r>
              <a:rPr lang="en-US" altLang="zh-CN">
                <a:solidFill>
                  <a:srgbClr val="FF0000"/>
                </a:solidFill>
              </a:rPr>
              <a:t>100%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804025" y="6419850"/>
            <a:ext cx="53879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1200">
                <a:solidFill>
                  <a:schemeClr val="bg1"/>
                </a:solidFill>
              </a:rPr>
              <a:t>* 完全不含任何杂质的纯金属单质和仅由金属元素混合产生的合金</a:t>
            </a:r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7495" y="1226820"/>
            <a:ext cx="3679825" cy="36499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1500" y="1006475"/>
            <a:ext cx="5969000" cy="3948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30180" y="361315"/>
            <a:ext cx="1541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原因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5040" y="55968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漫反射</a:t>
            </a:r>
            <a:r>
              <a:rPr lang="zh-CN" altLang="en-US">
                <a:solidFill>
                  <a:schemeClr val="bg1"/>
                </a:solidFill>
              </a:rPr>
              <a:t> 光线 进入物质内*，发生散射，然后散射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出物质外。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镜面反射 </a:t>
            </a:r>
            <a:r>
              <a:rPr lang="zh-CN" altLang="en-US">
                <a:solidFill>
                  <a:schemeClr val="bg1"/>
                </a:solidFill>
              </a:rPr>
              <a:t>光线</a:t>
            </a:r>
            <a:r>
              <a:rPr lang="zh-CN" altLang="en-US">
                <a:solidFill>
                  <a:schemeClr val="bg1"/>
                </a:solidFill>
              </a:rPr>
              <a:t>直接被物质表层反射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1500" y="1006475"/>
            <a:ext cx="5969000" cy="3948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30180" y="361315"/>
            <a:ext cx="1541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原因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5040" y="55968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光到达金属物质表面“会立刻被原子外的电子反射”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因此不会进入其内部发生漫反射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金属度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3945" y="4804410"/>
            <a:ext cx="10073640" cy="850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</a:rPr>
              <a:t>控制入射光参与</a:t>
            </a:r>
            <a:r>
              <a:rPr lang="zh-CN" altLang="en-US" sz="2000">
                <a:solidFill>
                  <a:srgbClr val="00B0F0"/>
                </a:solidFill>
              </a:rPr>
              <a:t>镜面反射</a:t>
            </a:r>
            <a:r>
              <a:rPr lang="zh-CN" altLang="en-US">
                <a:solidFill>
                  <a:schemeClr val="bg1"/>
                </a:solidFill>
              </a:rPr>
              <a:t>和</a:t>
            </a:r>
            <a:r>
              <a:rPr lang="zh-CN" altLang="en-US" sz="2000">
                <a:solidFill>
                  <a:srgbClr val="00B0F0"/>
                </a:solidFill>
              </a:rPr>
              <a:t>漫反射</a:t>
            </a:r>
            <a:r>
              <a:rPr lang="zh-CN" altLang="en-US">
                <a:solidFill>
                  <a:schemeClr val="bg1"/>
                </a:solidFill>
              </a:rPr>
              <a:t>的比例，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</a:rPr>
              <a:t>从而影响材质表面表现出</a:t>
            </a:r>
            <a:r>
              <a:rPr lang="zh-CN" altLang="en-US">
                <a:solidFill>
                  <a:srgbClr val="00B0F0"/>
                </a:solidFill>
              </a:rPr>
              <a:t>金属物质</a:t>
            </a:r>
            <a:r>
              <a:rPr lang="zh-CN" altLang="en-US">
                <a:solidFill>
                  <a:schemeClr val="bg1"/>
                </a:solidFill>
              </a:rPr>
              <a:t>和</a:t>
            </a:r>
            <a:r>
              <a:rPr lang="zh-CN" altLang="en-US">
                <a:solidFill>
                  <a:srgbClr val="00B0F0"/>
                </a:solidFill>
              </a:rPr>
              <a:t>非金属物质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r>
              <a:rPr lang="zh-CN" altLang="en-US">
                <a:solidFill>
                  <a:schemeClr val="bg1"/>
                </a:solidFill>
              </a:rPr>
              <a:t>程度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6570" y="1952625"/>
            <a:ext cx="8658225" cy="2543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50545" y="632460"/>
            <a:ext cx="3608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PBR</a:t>
            </a: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理论</a:t>
            </a:r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(</a:t>
            </a: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二</a:t>
            </a:r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)</a:t>
            </a:r>
            <a:endParaRPr lang="en-US" altLang="zh-CN" sz="32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7035" y="2799080"/>
            <a:ext cx="88379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40000"/>
              </a:lnSpc>
            </a:pPr>
            <a:r>
              <a:rPr lang="zh-CN" altLang="en-US" sz="2400">
                <a:solidFill>
                  <a:schemeClr val="bg1"/>
                </a:solidFill>
              </a:rPr>
              <a:t>两种反射发出的能量总是 </a:t>
            </a:r>
            <a:r>
              <a:rPr lang="zh-CN" altLang="en-US" sz="2400" b="1">
                <a:solidFill>
                  <a:srgbClr val="00B0F0"/>
                </a:solidFill>
              </a:rPr>
              <a:t>小于等于</a:t>
            </a:r>
            <a:r>
              <a:rPr lang="zh-CN" altLang="en-US" sz="2400">
                <a:solidFill>
                  <a:schemeClr val="bg1"/>
                </a:solidFill>
              </a:rPr>
              <a:t> 入射光的能量。</a:t>
            </a:r>
            <a:r>
              <a:rPr lang="zh-CN" altLang="en-US" sz="2400">
                <a:solidFill>
                  <a:srgbClr val="00B0F0"/>
                </a:solidFill>
              </a:rPr>
              <a:t>（能量守恒）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金属度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03120" y="4609465"/>
            <a:ext cx="1673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金属度</a:t>
            </a:r>
            <a:r>
              <a:rPr lang="en-US" altLang="zh-CN" sz="2400">
                <a:solidFill>
                  <a:schemeClr val="bg1"/>
                </a:solidFill>
              </a:rPr>
              <a:t>: 0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166360" y="4609465"/>
            <a:ext cx="183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金属度</a:t>
            </a:r>
            <a:r>
              <a:rPr lang="en-US" altLang="zh-CN" sz="2400">
                <a:solidFill>
                  <a:schemeClr val="bg1"/>
                </a:solidFill>
              </a:rPr>
              <a:t>: 0.5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8326755" y="4609465"/>
            <a:ext cx="1890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金属度</a:t>
            </a:r>
            <a:r>
              <a:rPr lang="en-US" altLang="zh-CN" sz="2400">
                <a:solidFill>
                  <a:schemeClr val="bg1"/>
                </a:solidFill>
              </a:rPr>
              <a:t>: 1.0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3945" y="5918835"/>
            <a:ext cx="10073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某些由有机溶剂与</a:t>
            </a:r>
            <a:r>
              <a:rPr lang="zh-CN" altLang="en-US">
                <a:solidFill>
                  <a:srgbClr val="00B0F0"/>
                </a:solidFill>
              </a:rPr>
              <a:t>金属粉末</a:t>
            </a:r>
            <a:r>
              <a:rPr lang="zh-CN" altLang="en-US">
                <a:solidFill>
                  <a:schemeClr val="bg1"/>
                </a:solidFill>
              </a:rPr>
              <a:t>混合而成的涂料，如</a:t>
            </a:r>
            <a:r>
              <a:rPr lang="zh-CN" altLang="en-US">
                <a:solidFill>
                  <a:srgbClr val="00B0F0"/>
                </a:solidFill>
              </a:rPr>
              <a:t>车漆</a:t>
            </a:r>
            <a:r>
              <a:rPr lang="zh-CN" altLang="en-US">
                <a:solidFill>
                  <a:schemeClr val="bg1"/>
                </a:solidFill>
              </a:rPr>
              <a:t>。或任何</a:t>
            </a:r>
            <a:r>
              <a:rPr lang="zh-CN" altLang="en-US">
                <a:solidFill>
                  <a:srgbClr val="00B0F0"/>
                </a:solidFill>
              </a:rPr>
              <a:t>金属与非金属均匀混合</a:t>
            </a:r>
            <a:r>
              <a:rPr lang="zh-CN" altLang="en-US">
                <a:solidFill>
                  <a:schemeClr val="bg1"/>
                </a:solidFill>
              </a:rPr>
              <a:t>的混合物。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92800" y="4999990"/>
            <a:ext cx="4876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zh-CN" altLang="en-US" sz="48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66570" y="1952625"/>
            <a:ext cx="8658225" cy="2543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171065" y="2475865"/>
            <a:ext cx="784987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/>
              <a:t>使用</a:t>
            </a:r>
            <a:r>
              <a:rPr lang="zh-CN" altLang="en-US" sz="3200" b="1">
                <a:solidFill>
                  <a:srgbClr val="00B0F0"/>
                </a:solidFill>
              </a:rPr>
              <a:t>具有物理意义的参数</a:t>
            </a:r>
            <a:r>
              <a:rPr lang="zh-CN" altLang="en-US" sz="3200"/>
              <a:t>和</a:t>
            </a:r>
            <a:r>
              <a:rPr lang="zh-CN" altLang="en-US" sz="3200" b="1">
                <a:solidFill>
                  <a:srgbClr val="00B0F0"/>
                </a:solidFill>
              </a:rPr>
              <a:t>真实物理定律</a:t>
            </a:r>
            <a:r>
              <a:rPr lang="zh-CN" altLang="en-US" sz="3200"/>
              <a:t>，</a:t>
            </a:r>
            <a:endParaRPr lang="zh-CN" altLang="en-US" sz="3200"/>
          </a:p>
          <a:p>
            <a:pPr algn="ctr"/>
            <a:r>
              <a:rPr lang="zh-CN" altLang="en-US" sz="3200"/>
              <a:t>渲染</a:t>
            </a:r>
            <a:r>
              <a:rPr lang="zh-CN" altLang="en-US" sz="3200" b="1">
                <a:solidFill>
                  <a:srgbClr val="00B0F0"/>
                </a:solidFill>
              </a:rPr>
              <a:t>真实感</a:t>
            </a:r>
            <a:r>
              <a:rPr lang="zh-CN" altLang="en-US" sz="3200"/>
              <a:t>图像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固有色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8330" y="1490345"/>
            <a:ext cx="5814695" cy="2427605"/>
          </a:xfrm>
        </p:spPr>
        <p:txBody>
          <a:bodyPr/>
          <a:p>
            <a:pPr marL="0" indent="0">
              <a:buNone/>
            </a:pPr>
            <a:r>
              <a:rPr lang="en-US" altLang="zh-CN" sz="2400">
                <a:solidFill>
                  <a:schemeClr val="bg1"/>
                </a:solidFill>
              </a:rPr>
              <a:t>- </a:t>
            </a:r>
            <a:r>
              <a:rPr lang="zh-CN" altLang="en-US" sz="2400">
                <a:solidFill>
                  <a:schemeClr val="bg1"/>
                </a:solidFill>
              </a:rPr>
              <a:t>物理意义：反射率</a:t>
            </a:r>
            <a:r>
              <a:rPr lang="en-US" altLang="zh-CN" sz="2400">
                <a:solidFill>
                  <a:schemeClr val="bg1"/>
                </a:solidFill>
              </a:rPr>
              <a:t>(Albedo)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00365" y="194945"/>
            <a:ext cx="3401695" cy="3173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01965" y="3368675"/>
            <a:ext cx="3197860" cy="33489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12934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05860" y="40144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9028430" y="4014470"/>
            <a:ext cx="457200" cy="457200"/>
          </a:xfrm>
          <a:prstGeom prst="rect">
            <a:avLst/>
          </a:prstGeom>
          <a:solidFill>
            <a:srgbClr val="FF001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53325" y="1293495"/>
            <a:ext cx="2416810" cy="23825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63825" y="4034790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8024495" y="4035425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63825" y="4667250"/>
            <a:ext cx="127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金属度</a:t>
            </a:r>
            <a:r>
              <a:rPr lang="en-US" altLang="zh-CN" sz="2000">
                <a:solidFill>
                  <a:schemeClr val="bg1"/>
                </a:solidFill>
              </a:rPr>
              <a:t>: 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044180" y="4666615"/>
            <a:ext cx="127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金属度</a:t>
            </a:r>
            <a:r>
              <a:rPr lang="en-US" altLang="zh-CN" sz="2000">
                <a:solidFill>
                  <a:schemeClr val="bg1"/>
                </a:solidFill>
              </a:rPr>
              <a:t>: 1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2700" y="5568950"/>
            <a:ext cx="962660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从表现上来看，</a:t>
            </a:r>
            <a:r>
              <a:rPr lang="en-US" altLang="zh-CN" sz="2400" b="1">
                <a:solidFill>
                  <a:srgbClr val="00B0F0"/>
                </a:solidFill>
              </a:rPr>
              <a:t>“</a:t>
            </a:r>
            <a:r>
              <a:rPr lang="zh-CN" altLang="en-US" sz="2400" b="1">
                <a:solidFill>
                  <a:srgbClr val="00B0F0"/>
                </a:solidFill>
              </a:rPr>
              <a:t>固有色</a:t>
            </a:r>
            <a:r>
              <a:rPr lang="en-US" altLang="zh-CN" sz="2400" b="1">
                <a:solidFill>
                  <a:srgbClr val="00B0F0"/>
                </a:solidFill>
              </a:rPr>
              <a:t>”</a:t>
            </a:r>
            <a:r>
              <a:rPr lang="zh-CN" altLang="en-US">
                <a:solidFill>
                  <a:schemeClr val="bg1"/>
                </a:solidFill>
              </a:rPr>
              <a:t>一个是控制</a:t>
            </a:r>
            <a:r>
              <a:rPr lang="zh-CN" altLang="en-US" sz="2400" b="1">
                <a:solidFill>
                  <a:srgbClr val="00B0F0"/>
                </a:solidFill>
              </a:rPr>
              <a:t>漫反射</a:t>
            </a:r>
            <a:r>
              <a:rPr lang="zh-CN" altLang="en-US">
                <a:solidFill>
                  <a:schemeClr val="bg1"/>
                </a:solidFill>
              </a:rPr>
              <a:t>，一个是</a:t>
            </a:r>
            <a:r>
              <a:rPr lang="zh-CN" altLang="en-US" sz="2400" b="1">
                <a:solidFill>
                  <a:srgbClr val="00B0F0"/>
                </a:solidFill>
              </a:rPr>
              <a:t>控制镜面反射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为什么</a:t>
            </a:r>
            <a:r>
              <a:rPr lang="en-US" altLang="zh-CN" sz="2400" b="1">
                <a:solidFill>
                  <a:srgbClr val="00B0F0"/>
                </a:solidFill>
              </a:rPr>
              <a:t>“</a:t>
            </a:r>
            <a:r>
              <a:rPr lang="zh-CN" altLang="en-US" sz="2400" b="1">
                <a:solidFill>
                  <a:srgbClr val="00B0F0"/>
                </a:solidFill>
                <a:sym typeface="+mn-ea"/>
              </a:rPr>
              <a:t>固有色</a:t>
            </a:r>
            <a:r>
              <a:rPr lang="en-US" altLang="zh-CN" sz="2400" b="1">
                <a:solidFill>
                  <a:srgbClr val="00B0F0"/>
                </a:solidFill>
              </a:rPr>
              <a:t>”</a:t>
            </a:r>
            <a:r>
              <a:rPr lang="zh-CN" altLang="en-US">
                <a:solidFill>
                  <a:schemeClr val="bg1"/>
                </a:solidFill>
              </a:rPr>
              <a:t>可以控制镜面</a:t>
            </a:r>
            <a:r>
              <a:rPr lang="zh-CN" altLang="en-US">
                <a:solidFill>
                  <a:schemeClr val="bg1"/>
                </a:solidFill>
              </a:rPr>
              <a:t>反射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28560" y="1248410"/>
            <a:ext cx="2416810" cy="2456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79650" y="12934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08960" y="40144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06180" y="4014470"/>
            <a:ext cx="457200" cy="457200"/>
          </a:xfrm>
          <a:prstGeom prst="rect">
            <a:avLst/>
          </a:prstGeom>
          <a:solidFill>
            <a:schemeClr val="tx1"/>
          </a:solidFill>
          <a:ln w="12700" cmpd="sng">
            <a:solidFill>
              <a:srgbClr val="DCDCDC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37360" y="403479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89075" y="4667250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8400" y="40144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255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215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3698240" y="46621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3112770" y="4632960"/>
            <a:ext cx="457200" cy="4572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7297420" y="4665345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9356090" y="46602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255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215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8814435" y="463105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9339580" y="401193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1282700" y="5568950"/>
            <a:ext cx="9626600" cy="792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在物理上，应该使用两个物理量来控制光线反射，即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>
                <a:solidFill>
                  <a:srgbClr val="00B0F0"/>
                </a:solidFill>
              </a:rPr>
              <a:t>漫反射率（Albedo Reflectance ）</a:t>
            </a:r>
            <a:r>
              <a:rPr lang="en-US" altLang="zh-CN">
                <a:solidFill>
                  <a:schemeClr val="bg1"/>
                </a:solidFill>
              </a:rPr>
              <a:t> 与 </a:t>
            </a:r>
            <a:r>
              <a:rPr lang="en-US" altLang="zh-CN" sz="2000" b="1">
                <a:solidFill>
                  <a:srgbClr val="00B0F0"/>
                </a:solidFill>
              </a:rPr>
              <a:t>镜面反射率（Specular Reflectance）</a:t>
            </a:r>
            <a:endParaRPr lang="en-US" altLang="zh-CN" sz="2000" b="1">
              <a:solidFill>
                <a:srgbClr val="00B0F0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7528560" y="400939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1293495"/>
            <a:ext cx="2426335" cy="253873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1282700" y="4387850"/>
            <a:ext cx="9626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</a:rPr>
              <a:t>- </a:t>
            </a:r>
            <a:r>
              <a:rPr lang="zh-CN" altLang="en-US" sz="2000">
                <a:solidFill>
                  <a:schemeClr val="bg1"/>
                </a:solidFill>
              </a:rPr>
              <a:t>从工程上，两个反射率共</a:t>
            </a:r>
            <a:r>
              <a:rPr lang="zh-CN" altLang="en-US" sz="2000" b="1">
                <a:solidFill>
                  <a:srgbClr val="00B0F0"/>
                </a:solidFill>
              </a:rPr>
              <a:t>占用6个数值</a:t>
            </a:r>
            <a:r>
              <a:rPr lang="zh-CN" altLang="en-US" sz="2000">
                <a:solidFill>
                  <a:schemeClr val="bg1"/>
                </a:solidFill>
              </a:rPr>
              <a:t>，至少需要两张RGB贴图存储。</a:t>
            </a:r>
            <a:endParaRPr lang="zh-CN" altLang="en-US" sz="20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</a:rPr>
              <a:t>- 制作人员</a:t>
            </a:r>
            <a:r>
              <a:rPr lang="en-US" altLang="zh-CN" sz="2000" b="1">
                <a:solidFill>
                  <a:srgbClr val="00B0F0"/>
                </a:solidFill>
              </a:rPr>
              <a:t>很难把握漫反射率与镜面反射率的值</a:t>
            </a:r>
            <a:r>
              <a:rPr lang="en-US" altLang="zh-CN" sz="2000">
                <a:solidFill>
                  <a:schemeClr val="bg1"/>
                </a:solidFill>
              </a:rPr>
              <a:t>，容易</a:t>
            </a:r>
            <a:r>
              <a:rPr lang="en-US" altLang="zh-CN" sz="2000" b="1">
                <a:solidFill>
                  <a:srgbClr val="00B0F0"/>
                </a:solidFill>
              </a:rPr>
              <a:t>人为引入错误</a:t>
            </a:r>
            <a:r>
              <a:rPr lang="en-US" altLang="zh-CN" sz="2000">
                <a:solidFill>
                  <a:schemeClr val="bg1"/>
                </a:solidFill>
              </a:rPr>
              <a:t>导致能量不守恒，尤其是那些由金属与非金属混合而成的混合物</a:t>
            </a: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28560" y="1248410"/>
            <a:ext cx="2416810" cy="24561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12934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08960" y="40144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806180" y="4014470"/>
            <a:ext cx="457200" cy="457200"/>
          </a:xfrm>
          <a:prstGeom prst="rect">
            <a:avLst/>
          </a:prstGeom>
          <a:solidFill>
            <a:schemeClr val="tx1"/>
          </a:solidFill>
          <a:ln w="12700" cmpd="sng">
            <a:solidFill>
              <a:srgbClr val="DCDCDC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37360" y="403479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89075" y="4667250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8400" y="40144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255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215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698240" y="46621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3112770" y="4632960"/>
            <a:ext cx="457200" cy="4572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297420" y="4665345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9356090" y="46602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255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215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8814435" y="463105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9339580" y="401193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1282700" y="5568950"/>
            <a:ext cx="9626600" cy="1162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因此，工程师</a:t>
            </a:r>
            <a:r>
              <a:rPr lang="zh-CN" altLang="en-US" sz="2000" b="1">
                <a:solidFill>
                  <a:srgbClr val="00B0F0"/>
                </a:solidFill>
              </a:rPr>
              <a:t>将镜面反射率给干掉了</a:t>
            </a:r>
            <a:r>
              <a:rPr lang="zh-CN" altLang="en-US">
                <a:solidFill>
                  <a:schemeClr val="bg1"/>
                </a:solidFill>
              </a:rPr>
              <a:t>，只保留了一个</a:t>
            </a:r>
            <a:r>
              <a:rPr lang="zh-CN" altLang="en-US">
                <a:solidFill>
                  <a:schemeClr val="bg1"/>
                </a:solidFill>
              </a:rPr>
              <a:t>参数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然后用</a:t>
            </a:r>
            <a:r>
              <a:rPr lang="zh-CN" altLang="en-US" sz="2000" b="1">
                <a:solidFill>
                  <a:srgbClr val="00B0F0"/>
                </a:solidFill>
              </a:rPr>
              <a:t>金属度</a:t>
            </a:r>
            <a:r>
              <a:rPr lang="zh-CN" altLang="en-US">
                <a:solidFill>
                  <a:schemeClr val="bg1"/>
                </a:solidFill>
              </a:rPr>
              <a:t>来确定什么时候将漫反射率作为镜面</a:t>
            </a:r>
            <a:r>
              <a:rPr lang="zh-CN" altLang="en-US">
                <a:solidFill>
                  <a:schemeClr val="bg1"/>
                </a:solidFill>
              </a:rPr>
              <a:t>反射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60145" y="4870450"/>
            <a:ext cx="10782300" cy="0"/>
          </a:xfrm>
          <a:prstGeom prst="line">
            <a:avLst/>
          </a:prstGeom>
          <a:ln w="38100">
            <a:solidFill>
              <a:srgbClr val="FF0018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7536180" y="403479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528560" y="1248410"/>
            <a:ext cx="2416810" cy="24561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8108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23260" y="35318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18360" y="3550285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751445" y="3550285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162050" y="5109845"/>
            <a:ext cx="9867265" cy="792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>
                <a:solidFill>
                  <a:schemeClr val="bg1"/>
                </a:solidFill>
              </a:rPr>
              <a:t>在最常见的PBR实现里，两个反射率的值会根据</a:t>
            </a:r>
            <a:r>
              <a:rPr sz="2000" b="1">
                <a:solidFill>
                  <a:srgbClr val="00B0F0"/>
                </a:solidFill>
              </a:rPr>
              <a:t>“固有色”</a:t>
            </a:r>
            <a:r>
              <a:rPr>
                <a:solidFill>
                  <a:schemeClr val="bg1"/>
                </a:solidFill>
              </a:rPr>
              <a:t>与</a:t>
            </a:r>
            <a:r>
              <a:rPr sz="2000" b="1">
                <a:solidFill>
                  <a:srgbClr val="00B0F0"/>
                </a:solidFill>
              </a:rPr>
              <a:t>“金属度”</a:t>
            </a:r>
            <a:r>
              <a:rPr>
                <a:solidFill>
                  <a:schemeClr val="bg1"/>
                </a:solidFill>
              </a:rPr>
              <a:t>计算得到，并且</a:t>
            </a:r>
            <a:endParaRPr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>
                <a:solidFill>
                  <a:schemeClr val="bg1"/>
                </a:solidFill>
              </a:rPr>
              <a:t>算法上保证计算出来的值遵守能量守恒，从数据源上保证计算不引入错误因素。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812530" y="352107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28560" y="826770"/>
            <a:ext cx="2416810" cy="245618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2118360" y="4105275"/>
            <a:ext cx="1562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金属度</a:t>
            </a:r>
            <a:r>
              <a:rPr lang="en-US" altLang="zh-CN" sz="2000">
                <a:solidFill>
                  <a:schemeClr val="bg1"/>
                </a:solidFill>
              </a:rPr>
              <a:t>:    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7751445" y="4104640"/>
            <a:ext cx="1518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金属度</a:t>
            </a:r>
            <a:r>
              <a:rPr lang="en-US" altLang="zh-CN" sz="2000">
                <a:solidFill>
                  <a:schemeClr val="bg1"/>
                </a:solidFill>
              </a:rPr>
              <a:t>:    1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8108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23260" y="35318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18360" y="3550285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751445" y="3550285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3375" y="4610100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镜面反射率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162050" y="5109845"/>
            <a:ext cx="986726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对于非金属物体，大部分物体在实际物理测试出来的</a:t>
            </a:r>
            <a:r>
              <a:rPr lang="zh-CN" altLang="en-US" sz="2000">
                <a:solidFill>
                  <a:srgbClr val="00B0F0"/>
                </a:solidFill>
              </a:rPr>
              <a:t>镜面反射率在</a:t>
            </a:r>
            <a:r>
              <a:rPr lang="en-US" altLang="zh-CN" sz="2000">
                <a:solidFill>
                  <a:srgbClr val="00B0F0"/>
                </a:solidFill>
              </a:rPr>
              <a:t>2%~5%</a:t>
            </a:r>
            <a:r>
              <a:rPr lang="zh-CN" altLang="en-US">
                <a:solidFill>
                  <a:schemeClr val="bg1"/>
                </a:solidFill>
              </a:rPr>
              <a:t>，除了</a:t>
            </a:r>
            <a:r>
              <a:rPr lang="zh-CN" altLang="en-US" sz="2000">
                <a:solidFill>
                  <a:srgbClr val="00B0F0"/>
                </a:solidFill>
              </a:rPr>
              <a:t>宝石钻石类物体会达到</a:t>
            </a:r>
            <a:r>
              <a:rPr lang="en-US" altLang="zh-CN" sz="2000">
                <a:solidFill>
                  <a:srgbClr val="00B0F0"/>
                </a:solidFill>
              </a:rPr>
              <a:t>5%~17%</a:t>
            </a:r>
            <a:r>
              <a:rPr lang="zh-CN" altLang="en-US">
                <a:solidFill>
                  <a:schemeClr val="bg1"/>
                </a:solidFill>
              </a:rPr>
              <a:t>，所以一般会给于</a:t>
            </a:r>
            <a:r>
              <a:rPr lang="en-US" altLang="zh-CN" sz="2400">
                <a:solidFill>
                  <a:srgbClr val="00B0F0"/>
                </a:solidFill>
              </a:rPr>
              <a:t>4%</a:t>
            </a:r>
            <a:r>
              <a:rPr lang="zh-CN" altLang="en-US">
                <a:solidFill>
                  <a:schemeClr val="bg1"/>
                </a:solidFill>
              </a:rPr>
              <a:t>这个值作为固定的</a:t>
            </a:r>
            <a:r>
              <a:rPr lang="zh-CN" altLang="en-US">
                <a:solidFill>
                  <a:schemeClr val="bg1"/>
                </a:solidFill>
              </a:rPr>
              <a:t>镜面面反射率，</a:t>
            </a:r>
            <a:r>
              <a:rPr lang="zh-CN" altLang="en-US">
                <a:solidFill>
                  <a:schemeClr val="bg1"/>
                </a:solidFill>
              </a:rPr>
              <a:t>有时也叫做</a:t>
            </a:r>
            <a:r>
              <a:rPr lang="en-US" altLang="zh-CN">
                <a:solidFill>
                  <a:schemeClr val="bg1"/>
                </a:solidFill>
              </a:rPr>
              <a:t>F0*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18890" y="4610100"/>
            <a:ext cx="2552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&lt;-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对于用户不可见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01465" y="6487795"/>
            <a:ext cx="95243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*某些资料里又叫Specular F0 或 Dielectric F0. 字母F指Fresnel，0指的是当法线与视线角反方向度为0度时候的反射率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812530" y="352107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3223260" y="404622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1851660" y="407543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3223260" y="4587240"/>
            <a:ext cx="457200" cy="4572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28560" y="826770"/>
            <a:ext cx="2416810" cy="245618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297420" y="4075430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8814435" y="4046220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8108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23260" y="35318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18360" y="355092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751445" y="3552825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768985" y="4311015"/>
            <a:ext cx="10654030" cy="2003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sz="2000">
                <a:solidFill>
                  <a:schemeClr val="bg1"/>
                </a:solidFill>
              </a:rPr>
              <a:t>因此，在查看PBR材质的固有色时候一定要记住：</a:t>
            </a:r>
            <a:endParaRPr sz="2000">
              <a:solidFill>
                <a:schemeClr val="bg1"/>
              </a:solidFill>
            </a:endParaRPr>
          </a:p>
          <a:p>
            <a:pPr algn="l">
              <a:lnSpc>
                <a:spcPct val="130000"/>
              </a:lnSpc>
            </a:pPr>
            <a:r>
              <a:rPr sz="2000" b="1">
                <a:solidFill>
                  <a:srgbClr val="00B0F0"/>
                </a:solidFill>
              </a:rPr>
              <a:t>当一个材质是纯非金属材质时候，</a:t>
            </a:r>
            <a:r>
              <a:rPr sz="2000" b="1">
                <a:solidFill>
                  <a:srgbClr val="FF0000"/>
                </a:solidFill>
              </a:rPr>
              <a:t>“固有色”是漫反射率</a:t>
            </a:r>
            <a:r>
              <a:rPr sz="2000" b="1">
                <a:solidFill>
                  <a:srgbClr val="00B0F0"/>
                </a:solidFill>
              </a:rPr>
              <a:t>，镜面反射率不做说明的话是固定值。</a:t>
            </a:r>
            <a:endParaRPr sz="2000" b="1">
              <a:solidFill>
                <a:srgbClr val="00B0F0"/>
              </a:solidFill>
            </a:endParaRPr>
          </a:p>
          <a:p>
            <a:pPr algn="l">
              <a:lnSpc>
                <a:spcPct val="130000"/>
              </a:lnSpc>
            </a:pPr>
            <a:r>
              <a:rPr sz="2000" b="1">
                <a:solidFill>
                  <a:srgbClr val="00B0F0"/>
                </a:solidFill>
              </a:rPr>
              <a:t>当一个材质是纯金属材质时候，</a:t>
            </a:r>
            <a:r>
              <a:rPr sz="2000" b="1">
                <a:solidFill>
                  <a:srgbClr val="FF0000"/>
                </a:solidFill>
              </a:rPr>
              <a:t>“固有色”是镜面反射率</a:t>
            </a:r>
            <a:r>
              <a:rPr sz="2000" b="1">
                <a:solidFill>
                  <a:srgbClr val="00B0F0"/>
                </a:solidFill>
              </a:rPr>
              <a:t>，漫反射率是0。</a:t>
            </a:r>
            <a:endParaRPr sz="2000" b="1">
              <a:solidFill>
                <a:srgbClr val="00B0F0"/>
              </a:solidFill>
            </a:endParaRPr>
          </a:p>
          <a:p>
            <a:pPr algn="l">
              <a:lnSpc>
                <a:spcPct val="130000"/>
              </a:lnSpc>
            </a:pPr>
            <a:r>
              <a:rPr sz="2000" b="1">
                <a:solidFill>
                  <a:srgbClr val="00B0F0"/>
                </a:solidFill>
              </a:rPr>
              <a:t>当一个材质处于以上两者之间时，</a:t>
            </a:r>
            <a:r>
              <a:rPr sz="2000" b="1">
                <a:solidFill>
                  <a:srgbClr val="FF0000"/>
                </a:solidFill>
              </a:rPr>
              <a:t>“固有色”会同时影响两个反射率</a:t>
            </a:r>
            <a:r>
              <a:rPr sz="2000" b="1">
                <a:solidFill>
                  <a:srgbClr val="00B0F0"/>
                </a:solidFill>
              </a:rPr>
              <a:t>。</a:t>
            </a:r>
            <a:endParaRPr sz="2000" b="1">
              <a:solidFill>
                <a:srgbClr val="00B0F0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812530" y="352107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28560" y="826770"/>
            <a:ext cx="2416810" cy="24561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8745" y="652145"/>
            <a:ext cx="9415145" cy="475932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THE-PBR-GUIDE-2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4770" y="454025"/>
            <a:ext cx="9522460" cy="53301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简单了解渲染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833620" y="2092325"/>
            <a:ext cx="2210435" cy="2519680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dist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51425" y="3074035"/>
            <a:ext cx="177482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dist"/>
            <a:r>
              <a:rPr lang="zh-CN" altLang="en-US" sz="2400"/>
              <a:t>程序逻辑</a:t>
            </a:r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1642745" y="2947035"/>
            <a:ext cx="2667000" cy="809625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61895" y="3166110"/>
            <a:ext cx="854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输入</a:t>
            </a:r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8180070" y="2899410"/>
            <a:ext cx="2667000" cy="809625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8999220" y="3166110"/>
            <a:ext cx="854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输出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特殊的</a:t>
            </a:r>
            <a:r>
              <a:rPr lang="en-US" altLang="zh-CN">
                <a:solidFill>
                  <a:schemeClr val="bg1"/>
                </a:solidFill>
              </a:rPr>
              <a:t>F0*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847455" y="1608138"/>
            <a:ext cx="2045970" cy="3641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rcRect r="11379"/>
          <a:stretch>
            <a:fillRect/>
          </a:stretch>
        </p:blipFill>
        <p:spPr>
          <a:xfrm>
            <a:off x="5140960" y="1608138"/>
            <a:ext cx="2045970" cy="3641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/>
          <a:srcRect r="20263"/>
          <a:stretch>
            <a:fillRect/>
          </a:stretch>
        </p:blipFill>
        <p:spPr>
          <a:xfrm>
            <a:off x="1434465" y="1600200"/>
            <a:ext cx="2045970" cy="365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727200" y="5410200"/>
            <a:ext cx="122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车漆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553075" y="5410200"/>
            <a:ext cx="122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丝绸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9260205" y="5410200"/>
            <a:ext cx="122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甲虫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百度，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花瓣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5095" y="5938520"/>
            <a:ext cx="964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6" name="图片 105"/>
          <p:cNvPicPr/>
          <p:nvPr/>
        </p:nvPicPr>
        <p:blipFill>
          <a:blip r:embed="rId1"/>
          <a:srcRect t="22032" b="21304"/>
          <a:stretch>
            <a:fillRect/>
          </a:stretch>
        </p:blipFill>
        <p:spPr>
          <a:xfrm>
            <a:off x="1094740" y="1499870"/>
            <a:ext cx="4485640" cy="3857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67805" y="1499870"/>
            <a:ext cx="4486275" cy="3857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900" y="5530850"/>
            <a:ext cx="3213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木炭：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671310" y="5530850"/>
            <a:ext cx="3213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新鲜的</a:t>
            </a:r>
            <a:r>
              <a:rPr lang="zh-CN" altLang="en-US" sz="2000">
                <a:solidFill>
                  <a:schemeClr val="bg1"/>
                </a:solidFill>
              </a:rPr>
              <a:t>雪：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84500" y="5535930"/>
            <a:ext cx="393700" cy="3937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08400" y="5561330"/>
            <a:ext cx="1346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sRGB: 50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9436100" y="5561330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sRGB: 243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940800" y="5535930"/>
            <a:ext cx="393700" cy="393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50900" y="755650"/>
            <a:ext cx="494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B0F0"/>
                </a:solidFill>
              </a:rPr>
              <a:t>地球上最黑的</a:t>
            </a:r>
            <a:r>
              <a:rPr lang="zh-CN" altLang="en-US" b="1">
                <a:solidFill>
                  <a:srgbClr val="00B0F0"/>
                </a:solidFill>
              </a:rPr>
              <a:t>自然物质之一</a:t>
            </a:r>
            <a:endParaRPr lang="zh-CN" altLang="en-US" b="1">
              <a:solidFill>
                <a:srgbClr val="00B0F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6341110" y="755650"/>
            <a:ext cx="494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B0F0"/>
                </a:solidFill>
              </a:rPr>
              <a:t>地球上最白的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自然</a:t>
            </a:r>
            <a:r>
              <a:rPr lang="zh-CN" altLang="en-US" b="1">
                <a:solidFill>
                  <a:srgbClr val="00B0F0"/>
                </a:solidFill>
              </a:rPr>
              <a:t>物质之一</a:t>
            </a:r>
            <a:endParaRPr lang="zh-CN" altLang="en-US" b="1">
              <a:solidFill>
                <a:srgbClr val="00B0F0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花瓣，pinterest</a:t>
            </a:r>
            <a:endParaRPr 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87780" y="2457450"/>
            <a:ext cx="96170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Q:</a:t>
            </a:r>
            <a:r>
              <a:rPr lang="zh-CN" altLang="en-US" sz="3200" b="1">
                <a:solidFill>
                  <a:schemeClr val="accent2"/>
                </a:solidFill>
              </a:rPr>
              <a:t>感觉</a:t>
            </a:r>
            <a:r>
              <a:rPr lang="zh-CN" altLang="en-US" sz="3200" b="1">
                <a:solidFill>
                  <a:schemeClr val="accent2"/>
                </a:solidFill>
                <a:sym typeface="+mn-ea"/>
              </a:rPr>
              <a:t>低于</a:t>
            </a:r>
            <a:r>
              <a:rPr lang="en-US" altLang="zh-CN" sz="3200" b="1">
                <a:solidFill>
                  <a:schemeClr val="accent2"/>
                </a:solidFill>
                <a:sym typeface="+mn-ea"/>
              </a:rPr>
              <a:t>sRGB 50</a:t>
            </a:r>
            <a:r>
              <a:rPr lang="zh-CN" altLang="en-US" sz="3200" b="1">
                <a:solidFill>
                  <a:schemeClr val="accent2"/>
                </a:solidFill>
                <a:sym typeface="+mn-ea"/>
              </a:rPr>
              <a:t>并不能满足表现，很多现实中物体看上去要更</a:t>
            </a:r>
            <a:r>
              <a:rPr lang="zh-CN" altLang="en-US" sz="3200" b="1">
                <a:solidFill>
                  <a:schemeClr val="accent2"/>
                </a:solidFill>
                <a:sym typeface="+mn-ea"/>
              </a:rPr>
              <a:t>暗？</a:t>
            </a:r>
            <a:endParaRPr lang="zh-CN" altLang="en-US" sz="3200" b="1">
              <a:solidFill>
                <a:schemeClr val="accent2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41540" y="649605"/>
            <a:ext cx="4269740" cy="5558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4520" y="1118870"/>
            <a:ext cx="5781675" cy="1242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对于最低暗度，</a:t>
            </a:r>
            <a:r>
              <a:rPr lang="en-US" altLang="zh-CN">
                <a:solidFill>
                  <a:schemeClr val="bg1"/>
                </a:solidFill>
              </a:rPr>
              <a:t>Unity</a:t>
            </a:r>
            <a:r>
              <a:rPr lang="zh-CN" altLang="en-US">
                <a:solidFill>
                  <a:schemeClr val="bg1"/>
                </a:solidFill>
              </a:rPr>
              <a:t>有出过一篇分析文档专门测量了大量较暗的非金属物体，最后得出的结论是，在生活中很多常见</a:t>
            </a:r>
            <a:r>
              <a:rPr lang="zh-CN" altLang="en-US">
                <a:solidFill>
                  <a:schemeClr val="bg1"/>
                </a:solidFill>
              </a:rPr>
              <a:t>的人工混合物质例如：塑料，皮革，纺织物，会在低于</a:t>
            </a:r>
            <a:r>
              <a:rPr lang="en-US" altLang="zh-CN">
                <a:solidFill>
                  <a:schemeClr val="bg1"/>
                </a:solidFill>
              </a:rPr>
              <a:t>50sRGB</a:t>
            </a:r>
            <a:r>
              <a:rPr lang="zh-CN" altLang="en-US">
                <a:solidFill>
                  <a:schemeClr val="bg1"/>
                </a:solidFill>
              </a:rPr>
              <a:t>但是高于</a:t>
            </a:r>
            <a:r>
              <a:rPr lang="en-US" altLang="zh-CN">
                <a:solidFill>
                  <a:schemeClr val="bg1"/>
                </a:solidFill>
              </a:rPr>
              <a:t>30</a:t>
            </a:r>
            <a:r>
              <a:rPr lang="en-US" altLang="zh-CN">
                <a:solidFill>
                  <a:schemeClr val="bg1"/>
                </a:solidFill>
              </a:rPr>
              <a:t>sRGB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6096000" y="6483985"/>
            <a:ext cx="60299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-Uniity-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Materials Authoring Guidelines: Dark Dielectric Materials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09345" y="4171950"/>
            <a:ext cx="4562475" cy="175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37933" y="3676650"/>
            <a:ext cx="4305300" cy="247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8455" y="2633345"/>
            <a:ext cx="6313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制作</a:t>
            </a:r>
            <a:r>
              <a:rPr lang="zh-CN" altLang="en-US">
                <a:solidFill>
                  <a:srgbClr val="00B0F0"/>
                </a:solidFill>
              </a:rPr>
              <a:t>人工</a:t>
            </a:r>
            <a:r>
              <a:rPr lang="zh-CN" altLang="en-US">
                <a:solidFill>
                  <a:srgbClr val="00B0F0"/>
                </a:solidFill>
                <a:sym typeface="+mn-ea"/>
              </a:rPr>
              <a:t>混合物质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可以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(</a:t>
            </a:r>
            <a:r>
              <a:rPr lang="en-US" altLang="zh-CN">
                <a:solidFill>
                  <a:schemeClr val="bg1"/>
                </a:solidFill>
              </a:rPr>
              <a:t>&gt;= 30sRGB)</a:t>
            </a:r>
            <a:endParaRPr lang="en-US" altLang="zh-CN">
              <a:solidFill>
                <a:schemeClr val="bg1"/>
              </a:solidFill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制作</a:t>
            </a:r>
            <a:r>
              <a:rPr lang="zh-CN" altLang="en-US">
                <a:solidFill>
                  <a:srgbClr val="00B0F0"/>
                </a:solidFill>
              </a:rPr>
              <a:t>自然界材质</a:t>
            </a:r>
            <a:r>
              <a:rPr lang="zh-CN" altLang="en-US">
                <a:solidFill>
                  <a:schemeClr val="bg1"/>
                </a:solidFill>
              </a:rPr>
              <a:t>需要</a:t>
            </a:r>
            <a:r>
              <a:rPr lang="en-US" altLang="zh-CN">
                <a:solidFill>
                  <a:schemeClr val="bg1"/>
                </a:solidFill>
              </a:rPr>
              <a:t> (&gt;= 50sRGB)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2155" y="461010"/>
            <a:ext cx="10727055" cy="1162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再超出反射率</a:t>
            </a:r>
            <a:r>
              <a:rPr lang="zh-CN" altLang="en-US">
                <a:solidFill>
                  <a:schemeClr val="bg1"/>
                </a:solidFill>
              </a:rPr>
              <a:t>限制的材质，需要确认其</a:t>
            </a:r>
            <a:r>
              <a:rPr lang="en-US" altLang="zh-CN">
                <a:solidFill>
                  <a:schemeClr val="bg1"/>
                </a:solidFill>
              </a:rPr>
              <a:t>F0</a:t>
            </a:r>
            <a:r>
              <a:rPr lang="zh-CN" altLang="en-US">
                <a:solidFill>
                  <a:schemeClr val="bg1"/>
                </a:solidFill>
              </a:rPr>
              <a:t>，因为大概率这类材质</a:t>
            </a:r>
            <a:r>
              <a:rPr lang="en-US" altLang="zh-CN" sz="2000" b="1">
                <a:solidFill>
                  <a:srgbClr val="00B0F0"/>
                </a:solidFill>
              </a:rPr>
              <a:t>F0</a:t>
            </a:r>
            <a:r>
              <a:rPr lang="zh-CN" altLang="en-US" sz="2000" b="1">
                <a:solidFill>
                  <a:srgbClr val="00B0F0"/>
                </a:solidFill>
              </a:rPr>
              <a:t>并不在</a:t>
            </a:r>
            <a:r>
              <a:rPr lang="en-US" altLang="zh-CN" sz="2000" b="1">
                <a:solidFill>
                  <a:srgbClr val="00B0F0"/>
                </a:solidFill>
              </a:rPr>
              <a:t>2%~5%</a:t>
            </a:r>
            <a:r>
              <a:rPr lang="zh-CN" altLang="en-US" sz="2000" b="1">
                <a:solidFill>
                  <a:srgbClr val="00B0F0"/>
                </a:solidFill>
              </a:rPr>
              <a:t>之间。</a:t>
            </a:r>
            <a:endParaRPr lang="zh-CN" altLang="en-US" sz="2000" b="1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而且这种物体的表现并</a:t>
            </a:r>
            <a:r>
              <a:rPr lang="zh-CN" altLang="en-US" sz="2000" b="1">
                <a:solidFill>
                  <a:srgbClr val="00B0F0"/>
                </a:solidFill>
              </a:rPr>
              <a:t>不符合现代美术认识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 altLang="en-US" sz="2000" b="1">
                <a:solidFill>
                  <a:srgbClr val="00B0F0"/>
                </a:solidFill>
              </a:rPr>
              <a:t>缺少体积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 altLang="en-US" sz="2000" b="1">
                <a:solidFill>
                  <a:srgbClr val="00B0F0"/>
                </a:solidFill>
              </a:rPr>
              <a:t>没有明暗关系</a:t>
            </a:r>
            <a:r>
              <a:rPr lang="zh-CN" altLang="en-US">
                <a:solidFill>
                  <a:schemeClr val="bg1"/>
                </a:solidFill>
              </a:rPr>
              <a:t>，就像绘画的时候都要避免使用纯黑和纯白。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- 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surreynanosystems</a:t>
            </a:r>
            <a:endParaRPr 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2374900" y="2028825"/>
            <a:ext cx="6686550" cy="44551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dontnodgraphicchartforunrealengin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1218565"/>
            <a:ext cx="10647680" cy="46374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dontnod-physically-based-rendering-chart-for-unreal-engine-4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607695"/>
            <a:ext cx="10968990" cy="1200785"/>
          </a:xfrm>
        </p:spPr>
        <p:txBody>
          <a:bodyPr>
            <a:normAutofit/>
          </a:bodyPr>
          <a:p>
            <a:pPr marL="0" indent="0" algn="ctr">
              <a:lnSpc>
                <a:spcPct val="80000"/>
              </a:lnSpc>
              <a:buNone/>
            </a:pPr>
            <a:r>
              <a:rPr lang="zh-CN" altLang="zh-CN">
                <a:solidFill>
                  <a:schemeClr val="bg1"/>
                </a:solidFill>
              </a:rPr>
              <a:t>美术同学总是习惯在固有色上绘制光照信息，阴影，</a:t>
            </a:r>
            <a:r>
              <a:rPr lang="en-US" altLang="zh-CN">
                <a:solidFill>
                  <a:schemeClr val="bg1"/>
                </a:solidFill>
              </a:rPr>
              <a:t>AO</a:t>
            </a:r>
            <a:r>
              <a:rPr lang="zh-CN" altLang="en-US">
                <a:solidFill>
                  <a:schemeClr val="bg1"/>
                </a:solidFill>
              </a:rPr>
              <a:t>等，这是</a:t>
            </a:r>
            <a:r>
              <a:rPr lang="zh-CN" altLang="en-US" sz="2400" b="1">
                <a:solidFill>
                  <a:srgbClr val="00B0F0"/>
                </a:solidFill>
              </a:rPr>
              <a:t>不正确</a:t>
            </a:r>
            <a:r>
              <a:rPr lang="zh-CN" altLang="en-US">
                <a:solidFill>
                  <a:schemeClr val="bg1"/>
                </a:solidFill>
              </a:rPr>
              <a:t>的！！！！</a:t>
            </a:r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zh-CN" altLang="en-US">
                <a:solidFill>
                  <a:schemeClr val="bg1"/>
                </a:solidFill>
              </a:rPr>
              <a:t>因为你更改的不是直观意义上的明暗或者颜色，而是物理上的漫反射率或者镜面反射</a:t>
            </a:r>
            <a:r>
              <a:rPr lang="zh-CN" altLang="en-US">
                <a:solidFill>
                  <a:schemeClr val="bg1"/>
                </a:solidFill>
              </a:rPr>
              <a:t>率</a:t>
            </a:r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zh-CN" altLang="en-US" sz="1400">
                <a:solidFill>
                  <a:srgbClr val="FF0000"/>
                </a:solidFill>
              </a:rPr>
              <a:t>（除非知道自己在做什么）</a:t>
            </a:r>
            <a:endParaRPr lang="zh-CN" altLang="en-US" sz="140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5545" y="1868805"/>
            <a:ext cx="9814560" cy="4554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game-environments-parta-remember-me-rendering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2305" y="2606040"/>
            <a:ext cx="3248025" cy="822960"/>
          </a:xfrm>
        </p:spPr>
        <p:txBody>
          <a:bodyPr>
            <a:noAutofit/>
          </a:bodyPr>
          <a:p>
            <a:pPr algn="ctr"/>
            <a:r>
              <a:rPr lang="zh-CN" altLang="en-US" sz="4800" b="0">
                <a:solidFill>
                  <a:schemeClr val="bg2"/>
                </a:solidFill>
              </a:rPr>
              <a:t>小结</a:t>
            </a:r>
            <a:endParaRPr lang="zh-CN" altLang="en-US" sz="4800" b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7585" y="3429000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2"/>
                </a:solidFill>
              </a:rPr>
              <a:t>Conclusion</a:t>
            </a: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608400" y="1022800"/>
            <a:ext cx="5342400" cy="381600"/>
          </a:xfrm>
        </p:spPr>
        <p:txBody>
          <a:bodyPr>
            <a:noAutofit/>
          </a:bodyPr>
          <a:p>
            <a:r>
              <a:rPr lang="zh-CN" altLang="en-US" sz="2400">
                <a:solidFill>
                  <a:srgbClr val="00B0F0"/>
                </a:solidFill>
              </a:rPr>
              <a:t>漫反射率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非金属</a:t>
            </a:r>
            <a:r>
              <a:rPr lang="zh-CN" altLang="en-US">
                <a:solidFill>
                  <a:schemeClr val="bg1"/>
                </a:solidFill>
              </a:rPr>
              <a:t>自然物体漫反射率应该在</a:t>
            </a:r>
            <a:r>
              <a:rPr lang="en-US" altLang="zh-CN">
                <a:solidFill>
                  <a:schemeClr val="bg1"/>
                </a:solidFill>
              </a:rPr>
              <a:t>sRGB 50~243</a:t>
            </a:r>
            <a:r>
              <a:rPr lang="zh-CN" altLang="en-US">
                <a:solidFill>
                  <a:schemeClr val="bg1"/>
                </a:solidFill>
              </a:rPr>
              <a:t>之间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纯金属物体漫反射率为</a:t>
            </a:r>
            <a:r>
              <a:rPr lang="en-US" altLang="zh-CN">
                <a:solidFill>
                  <a:schemeClr val="bg1"/>
                </a:solidFill>
              </a:rPr>
              <a:t>0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世界上最黑的物质是木炭，最亮的是新鲜的</a:t>
            </a:r>
            <a:r>
              <a:rPr lang="zh-CN" altLang="en-US">
                <a:solidFill>
                  <a:schemeClr val="bg1"/>
                </a:solidFill>
              </a:rPr>
              <a:t>雪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在固有色上绘制</a:t>
            </a:r>
            <a:r>
              <a:rPr lang="en-US" altLang="zh-CN">
                <a:solidFill>
                  <a:schemeClr val="bg1"/>
                </a:solidFill>
              </a:rPr>
              <a:t>AO</a:t>
            </a:r>
            <a:r>
              <a:rPr lang="zh-CN" altLang="en-US">
                <a:solidFill>
                  <a:schemeClr val="bg1"/>
                </a:solidFill>
              </a:rPr>
              <a:t>等光照信息是不正确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"/>
          </p:nvPr>
        </p:nvSpPr>
        <p:spPr>
          <a:xfrm>
            <a:off x="6235750" y="1015329"/>
            <a:ext cx="5342400" cy="381600"/>
          </a:xfrm>
        </p:spPr>
        <p:txBody>
          <a:bodyPr>
            <a:noAutofit/>
          </a:bodyPr>
          <a:p>
            <a:r>
              <a:rPr lang="zh-CN" altLang="en-US" sz="2400">
                <a:solidFill>
                  <a:srgbClr val="FF0000"/>
                </a:solidFill>
              </a:rPr>
              <a:t>镜面反射率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4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常见非金属物体范围在</a:t>
            </a:r>
            <a:r>
              <a:rPr lang="en-US" altLang="zh-CN">
                <a:solidFill>
                  <a:schemeClr val="bg1"/>
                </a:solidFill>
              </a:rPr>
              <a:t>0.02~0.05 4%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宝石范围在</a:t>
            </a:r>
            <a:r>
              <a:rPr lang="en-US" altLang="zh-CN">
                <a:solidFill>
                  <a:schemeClr val="bg1"/>
                </a:solidFill>
              </a:rPr>
              <a:t>0.05~0.17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纯金属具有高镜面反射率应该高于</a:t>
            </a:r>
            <a:r>
              <a:rPr lang="en-US" altLang="zh-CN">
                <a:solidFill>
                  <a:schemeClr val="bg1"/>
                </a:solidFill>
              </a:rPr>
              <a:t>sRGB180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在金属度流下，非金属物体默认为</a:t>
            </a:r>
            <a:r>
              <a:rPr lang="en-US" altLang="zh-CN">
                <a:solidFill>
                  <a:schemeClr val="bg1"/>
                </a:solidFill>
              </a:rPr>
              <a:t>0.04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9180" y="4219575"/>
            <a:ext cx="4011295" cy="2030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94475" y="4219575"/>
            <a:ext cx="3978910" cy="203009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72050" y="2484120"/>
            <a:ext cx="2247900" cy="1018540"/>
          </a:xfrm>
        </p:spPr>
        <p:txBody>
          <a:bodyPr>
            <a:normAutofit/>
          </a:bodyPr>
          <a:p>
            <a:pPr algn="dist"/>
            <a:r>
              <a:rPr lang="en-US" altLang="zh-CN">
                <a:solidFill>
                  <a:schemeClr val="accent2"/>
                </a:solidFill>
              </a:rPr>
              <a:t>Q&amp;A</a:t>
            </a:r>
            <a:endParaRPr lang="en-US" altLang="zh-CN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简单了解渲染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940300" y="3410585"/>
            <a:ext cx="141351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dist"/>
            <a:r>
              <a:rPr lang="zh-CN" altLang="en-US" sz="2400"/>
              <a:t>图形算法</a:t>
            </a:r>
            <a:endParaRPr lang="zh-CN" altLang="en-US" sz="2400"/>
          </a:p>
        </p:txBody>
      </p:sp>
      <p:grpSp>
        <p:nvGrpSpPr>
          <p:cNvPr id="7" name="组合 6"/>
          <p:cNvGrpSpPr/>
          <p:nvPr/>
        </p:nvGrpSpPr>
        <p:grpSpPr>
          <a:xfrm>
            <a:off x="1194435" y="2264410"/>
            <a:ext cx="2315210" cy="635000"/>
            <a:chOff x="2587" y="4916"/>
            <a:chExt cx="3646" cy="1000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2587" y="4916"/>
              <a:ext cx="3646" cy="10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2587" y="5054"/>
              <a:ext cx="36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贴图素材</a:t>
              </a:r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94435" y="3067685"/>
            <a:ext cx="2315210" cy="635000"/>
            <a:chOff x="2587" y="4916"/>
            <a:chExt cx="3646" cy="1000"/>
          </a:xfrm>
        </p:grpSpPr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2587" y="4916"/>
              <a:ext cx="3646" cy="10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00B0F0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5"/>
              </p:custDataLst>
            </p:nvPr>
          </p:nvSpPr>
          <p:spPr>
            <a:xfrm>
              <a:off x="2587" y="5054"/>
              <a:ext cx="36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模型素材</a:t>
              </a:r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94435" y="3870960"/>
            <a:ext cx="2315210" cy="635000"/>
            <a:chOff x="2587" y="4916"/>
            <a:chExt cx="3646" cy="1000"/>
          </a:xfrm>
        </p:grpSpPr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2587" y="4916"/>
              <a:ext cx="3646" cy="10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2587" y="5054"/>
              <a:ext cx="36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材质参数</a:t>
              </a:r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94435" y="4674235"/>
            <a:ext cx="2315210" cy="635000"/>
            <a:chOff x="2587" y="4916"/>
            <a:chExt cx="3646" cy="1000"/>
          </a:xfrm>
        </p:grpSpPr>
        <p:sp>
          <p:nvSpPr>
            <p:cNvPr id="18" name="矩形 17"/>
            <p:cNvSpPr/>
            <p:nvPr>
              <p:custDataLst>
                <p:tags r:id="rId8"/>
              </p:custDataLst>
            </p:nvPr>
          </p:nvSpPr>
          <p:spPr>
            <a:xfrm>
              <a:off x="2587" y="4916"/>
              <a:ext cx="3646" cy="10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9"/>
              </p:custDataLst>
            </p:nvPr>
          </p:nvSpPr>
          <p:spPr>
            <a:xfrm>
              <a:off x="2587" y="5053"/>
              <a:ext cx="36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灯光信息</a:t>
              </a:r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4725670" y="2264410"/>
            <a:ext cx="1842770" cy="3045460"/>
          </a:xfrm>
          <a:prstGeom prst="rect">
            <a:avLst/>
          </a:prstGeom>
          <a:noFill/>
          <a:ln w="1016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3541395" y="2214245"/>
            <a:ext cx="1052830" cy="368300"/>
            <a:chOff x="6284" y="3487"/>
            <a:chExt cx="1658" cy="580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6284" y="4067"/>
              <a:ext cx="1659" cy="0"/>
            </a:xfrm>
            <a:prstGeom prst="straightConnector1">
              <a:avLst/>
            </a:prstGeom>
            <a:ln w="38100" cmpd="sng">
              <a:solidFill>
                <a:srgbClr val="00B0F0"/>
              </a:solidFill>
              <a:prstDash val="solid"/>
              <a:round/>
              <a:tailEnd type="arrow" w="sm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596" y="3487"/>
              <a:ext cx="10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00B0F0"/>
                  </a:solidFill>
                </a:rPr>
                <a:t>输入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42030" y="3042285"/>
            <a:ext cx="1052830" cy="368300"/>
            <a:chOff x="6284" y="3487"/>
            <a:chExt cx="1658" cy="580"/>
          </a:xfrm>
        </p:grpSpPr>
        <p:cxnSp>
          <p:nvCxnSpPr>
            <p:cNvPr id="28" name="直接箭头连接符 27"/>
            <p:cNvCxnSpPr/>
            <p:nvPr>
              <p:custDataLst>
                <p:tags r:id="rId11"/>
              </p:custDataLst>
            </p:nvPr>
          </p:nvCxnSpPr>
          <p:spPr>
            <a:xfrm>
              <a:off x="6284" y="4067"/>
              <a:ext cx="1659" cy="0"/>
            </a:xfrm>
            <a:prstGeom prst="straightConnector1">
              <a:avLst/>
            </a:prstGeom>
            <a:ln w="38100" cmpd="sng">
              <a:solidFill>
                <a:srgbClr val="00B0F0"/>
              </a:solidFill>
              <a:prstDash val="solid"/>
              <a:round/>
              <a:tailEnd type="arrow" w="sm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6596" y="3487"/>
              <a:ext cx="10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00B0F0"/>
                  </a:solidFill>
                </a:rPr>
                <a:t>输入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542665" y="3851275"/>
            <a:ext cx="1052830" cy="368300"/>
            <a:chOff x="6284" y="3487"/>
            <a:chExt cx="1658" cy="580"/>
          </a:xfrm>
        </p:grpSpPr>
        <p:cxnSp>
          <p:nvCxnSpPr>
            <p:cNvPr id="31" name="直接箭头连接符 30"/>
            <p:cNvCxnSpPr/>
            <p:nvPr>
              <p:custDataLst>
                <p:tags r:id="rId13"/>
              </p:custDataLst>
            </p:nvPr>
          </p:nvCxnSpPr>
          <p:spPr>
            <a:xfrm>
              <a:off x="6284" y="4067"/>
              <a:ext cx="1659" cy="0"/>
            </a:xfrm>
            <a:prstGeom prst="straightConnector1">
              <a:avLst/>
            </a:prstGeom>
            <a:ln w="38100" cmpd="sng">
              <a:solidFill>
                <a:srgbClr val="00B0F0"/>
              </a:solidFill>
              <a:prstDash val="solid"/>
              <a:round/>
              <a:tailEnd type="arrow" w="sm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>
              <p:custDataLst>
                <p:tags r:id="rId14"/>
              </p:custDataLst>
            </p:nvPr>
          </p:nvSpPr>
          <p:spPr>
            <a:xfrm>
              <a:off x="6596" y="3487"/>
              <a:ext cx="10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00B0F0"/>
                  </a:solidFill>
                </a:rPr>
                <a:t>输入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41395" y="4593590"/>
            <a:ext cx="1052830" cy="368300"/>
            <a:chOff x="6284" y="3487"/>
            <a:chExt cx="1658" cy="580"/>
          </a:xfrm>
        </p:grpSpPr>
        <p:cxnSp>
          <p:nvCxnSpPr>
            <p:cNvPr id="34" name="直接箭头连接符 33"/>
            <p:cNvCxnSpPr/>
            <p:nvPr>
              <p:custDataLst>
                <p:tags r:id="rId15"/>
              </p:custDataLst>
            </p:nvPr>
          </p:nvCxnSpPr>
          <p:spPr>
            <a:xfrm>
              <a:off x="6284" y="4067"/>
              <a:ext cx="1659" cy="0"/>
            </a:xfrm>
            <a:prstGeom prst="straightConnector1">
              <a:avLst/>
            </a:prstGeom>
            <a:ln w="38100" cmpd="sng">
              <a:solidFill>
                <a:srgbClr val="00B0F0"/>
              </a:solidFill>
              <a:prstDash val="solid"/>
              <a:round/>
              <a:tailEnd type="arrow" w="sm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>
              <p:custDataLst>
                <p:tags r:id="rId16"/>
              </p:custDataLst>
            </p:nvPr>
          </p:nvSpPr>
          <p:spPr>
            <a:xfrm>
              <a:off x="6596" y="3487"/>
              <a:ext cx="10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00B0F0"/>
                  </a:solidFill>
                </a:rPr>
                <a:t>输入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104" name="图片 103"/>
          <p:cNvPicPr/>
          <p:nvPr/>
        </p:nvPicPr>
        <p:blipFill>
          <a:blip r:embed="rId17"/>
          <a:stretch>
            <a:fillRect/>
          </a:stretch>
        </p:blipFill>
        <p:spPr>
          <a:xfrm>
            <a:off x="8580120" y="2534920"/>
            <a:ext cx="2426970" cy="2426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artstation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-Gregory Trusov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19"/>
            </p:custDataLst>
          </p:nvPr>
        </p:nvCxnSpPr>
        <p:spPr>
          <a:xfrm>
            <a:off x="6814820" y="3702685"/>
            <a:ext cx="1407160" cy="0"/>
          </a:xfrm>
          <a:prstGeom prst="straightConnector1">
            <a:avLst/>
          </a:prstGeom>
          <a:ln w="38100" cmpd="sng">
            <a:solidFill>
              <a:srgbClr val="00B0F0"/>
            </a:solidFill>
            <a:prstDash val="solid"/>
            <a:round/>
            <a:tailEnd type="arrow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88870" y="584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20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ctr" anchorCtr="0"/>
          <a:lstStyle/>
          <a:p>
            <a:pPr algn="ctr"/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Q</a:t>
            </a:r>
            <a:r>
              <a:rPr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：对于非金属物体是不是完全不能拥有</a:t>
            </a:r>
            <a:r>
              <a:rPr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金属度</a:t>
            </a:r>
            <a:endParaRPr sz="2800" dirty="0">
              <a:solidFill>
                <a:schemeClr val="accent4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98880" y="3502660"/>
            <a:ext cx="9799320" cy="140462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理论上是的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但是在实际操作中类似丝绸物体部分车漆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只有在给于一定金属度的情况下才能拥有彩色的镜面反射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所以是可以在特殊表现上跳出规则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但是要明确的知道是因为需要哪些反射表现而修改的参数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以及会影响哪些反射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表现</a:t>
            </a:r>
            <a:endParaRPr lang="zh-CN" altLang="en-US" sz="18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59325" y="6382385"/>
            <a:ext cx="73558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此类情况在部分</a:t>
            </a:r>
            <a:r>
              <a:rPr lang="en-US" altLang="zh-CN" sz="1200" dirty="0">
                <a:solidFill>
                  <a:schemeClr val="bg1"/>
                </a:solidFill>
                <a:sym typeface="Arial" panose="020B0604020202020204" pitchFamily="34" charset="0"/>
              </a:rPr>
              <a:t>3A</a:t>
            </a: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游戏中也是有发生</a:t>
            </a: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  <a:hlinkClick r:id="rId3" action="ppaction://hlinkfile"/>
              </a:rPr>
              <a:t>Bringing Life to Legends: Character Art in Baldur’s Gate 3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  <a:hlinkClick r:id="rId3" action="ppaction://hlinkfile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ctr" anchorCtr="0"/>
          <a:lstStyle/>
          <a:p>
            <a:pPr algn="ctr"/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Q</a:t>
            </a:r>
            <a:r>
              <a:rPr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：可以从现实生活中获取物体的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Albedo</a:t>
            </a:r>
            <a:r>
              <a:rPr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吗？</a:t>
            </a:r>
            <a:endParaRPr sz="2800" dirty="0">
              <a:solidFill>
                <a:schemeClr val="accent4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98880" y="3560445"/>
            <a:ext cx="9799320" cy="140462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可以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但是需要一些设备和一些色彩空间知识来正确的使用相机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较为经济的做法可以参考下帖子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  <a:hlinkClick r:id="rId3" action="ppaction://hlinkfile"/>
              </a:rPr>
              <a:t>Super ghetto cross polarised photos for albedo reference!</a:t>
            </a:r>
            <a:endParaRPr lang="en-US" altLang="zh-CN" sz="18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9250" y="1366520"/>
            <a:ext cx="8953500" cy="4124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header"/>
          <p:cNvPicPr>
            <a:picLocks noChangeAspect="1"/>
          </p:cNvPicPr>
          <p:nvPr/>
        </p:nvPicPr>
        <p:blipFill>
          <a:blip r:embed="rId1"/>
          <a:srcRect b="380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3847465"/>
            <a:ext cx="4203700" cy="1272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bg1"/>
                </a:solidFill>
              </a:rPr>
              <a:t>粗糙度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Rounghess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basic-theory-of-physically-based-rendering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>
            <a:off x="2616835" y="3057525"/>
            <a:ext cx="6827520" cy="2582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2571115" y="1106170"/>
            <a:ext cx="6901815" cy="20904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33065" y="5646420"/>
            <a:ext cx="1369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光滑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790815" y="5646420"/>
            <a:ext cx="1369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粗糙</a:t>
            </a:r>
            <a:endParaRPr lang="zh-CN" altLang="en-US" sz="2400">
              <a:solidFill>
                <a:schemeClr val="bg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850130" y="5899150"/>
            <a:ext cx="2397760" cy="0"/>
          </a:xfrm>
          <a:prstGeom prst="straightConnector1">
            <a:avLst/>
          </a:prstGeom>
          <a:ln w="34925">
            <a:solidFill>
              <a:schemeClr val="bg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8775" y="3106420"/>
            <a:ext cx="2258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0B0F0"/>
                </a:solidFill>
              </a:rPr>
              <a:t>镜面反射方向性强</a:t>
            </a:r>
            <a:endParaRPr lang="zh-CN" altLang="en-US" sz="2000" b="1">
              <a:solidFill>
                <a:srgbClr val="00B0F0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9618980" y="3106420"/>
            <a:ext cx="2258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0B0F0"/>
                </a:solidFill>
              </a:rPr>
              <a:t>镜面反射方向性弱</a:t>
            </a:r>
            <a:endParaRPr lang="zh-CN" altLang="en-US" sz="2000" b="1">
              <a:solidFill>
                <a:srgbClr val="00B0F0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360" y="649605"/>
            <a:ext cx="11788140" cy="4485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physically-based-rendering-and-you-can-too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5487035"/>
            <a:ext cx="1162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B0F0"/>
                </a:solidFill>
              </a:rPr>
              <a:t>粗糙度</a:t>
            </a:r>
            <a:r>
              <a:rPr lang="zh-CN" altLang="en-US">
                <a:solidFill>
                  <a:schemeClr val="bg1"/>
                </a:solidFill>
              </a:rPr>
              <a:t>是PBR材质表面属性中最典型和关键的数值，直接决定物体表面的感官感受。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r>
              <a:rPr lang="zh-CN" altLang="en-US" sz="2000" b="1">
                <a:solidFill>
                  <a:srgbClr val="00B0F0"/>
                </a:solidFill>
              </a:rPr>
              <a:t>艺术家对物体粗糙度控制话语权最大</a:t>
            </a:r>
            <a:r>
              <a:rPr lang="zh-CN" altLang="en-US">
                <a:solidFill>
                  <a:schemeClr val="bg1"/>
                </a:solidFill>
              </a:rPr>
              <a:t>；对粗糙度的良好理解与到位的刻画会对PBR材质的品质产生决定性影响。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98800" y="1453395"/>
            <a:ext cx="9799200" cy="1018800"/>
          </a:xfrm>
        </p:spPr>
        <p:txBody>
          <a:bodyPr anchor="ctr" anchorCtr="0"/>
          <a:lstStyle/>
          <a:p>
            <a:pPr algn="ctr"/>
            <a:r>
              <a:rPr sz="2800" dirty="0">
                <a:solidFill>
                  <a:schemeClr val="bg1"/>
                </a:solidFill>
                <a:sym typeface="Arial" panose="020B0604020202020204" pitchFamily="34" charset="0"/>
              </a:rPr>
              <a:t>为什么感觉在粗糙度大的情况下材质会显得很暗</a:t>
            </a:r>
            <a:r>
              <a:rPr sz="2800" dirty="0">
                <a:solidFill>
                  <a:schemeClr val="bg1"/>
                </a:solidFill>
                <a:sym typeface="Arial" panose="020B0604020202020204" pitchFamily="34" charset="0"/>
              </a:rPr>
              <a:t>呢？</a:t>
            </a:r>
            <a:endParaRPr sz="28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79295" y="4004310"/>
            <a:ext cx="2061210" cy="2047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55280" y="4001135"/>
            <a:ext cx="2061210" cy="2051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65700" y="3994150"/>
            <a:ext cx="2064385" cy="2058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7748" y="3345815"/>
            <a:ext cx="142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粗糙度</a:t>
            </a:r>
            <a:r>
              <a:rPr lang="en-US" altLang="zh-CN">
                <a:solidFill>
                  <a:schemeClr val="bg1"/>
                </a:solidFill>
              </a:rPr>
              <a:t>: 0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5285740" y="3345815"/>
            <a:ext cx="142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粗糙度</a:t>
            </a:r>
            <a:r>
              <a:rPr lang="en-US" altLang="zh-CN">
                <a:solidFill>
                  <a:schemeClr val="bg1"/>
                </a:solidFill>
              </a:rPr>
              <a:t>: 0.5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8273733" y="3350895"/>
            <a:ext cx="142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粗糙度</a:t>
            </a:r>
            <a:r>
              <a:rPr lang="en-US" altLang="zh-CN">
                <a:solidFill>
                  <a:schemeClr val="bg1"/>
                </a:solidFill>
              </a:rPr>
              <a:t>: 1.0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D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4905" y="3691255"/>
            <a:ext cx="9903460" cy="937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806825" y="478790"/>
            <a:ext cx="4577715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zh-CN" sz="4400" b="1">
                <a:solidFill>
                  <a:schemeClr val="tx1"/>
                </a:solidFill>
              </a:rPr>
              <a:t>白炉测试</a:t>
            </a:r>
            <a:endParaRPr lang="zh-CN" altLang="zh-CN" sz="4400" b="1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>
                <a:solidFill>
                  <a:schemeClr val="tx1"/>
                </a:solidFill>
              </a:rPr>
              <a:t>White </a:t>
            </a:r>
            <a:r>
              <a:rPr lang="zh-CN" altLang="zh-CN" sz="1600">
                <a:solidFill>
                  <a:schemeClr val="tx1"/>
                </a:solidFill>
              </a:rPr>
              <a:t>Furnace</a:t>
            </a:r>
            <a:r>
              <a:rPr lang="en-US" altLang="zh-CN" sz="1600">
                <a:solidFill>
                  <a:schemeClr val="tx1"/>
                </a:solidFill>
              </a:rPr>
              <a:t> </a:t>
            </a:r>
            <a:r>
              <a:rPr lang="zh-CN" altLang="zh-CN" sz="1600">
                <a:solidFill>
                  <a:schemeClr val="tx1"/>
                </a:solidFill>
              </a:rPr>
              <a:t>Test</a:t>
            </a:r>
            <a:endParaRPr lang="zh-CN" altLang="zh-CN" sz="16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495425" y="2646045"/>
            <a:ext cx="5033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随着粗糙度的增加，越来越暗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469390" y="3295015"/>
            <a:ext cx="4568825" cy="0"/>
          </a:xfrm>
          <a:prstGeom prst="straightConnector1">
            <a:avLst/>
          </a:prstGeom>
          <a:ln w="44450" cap="sq">
            <a:solidFill>
              <a:srgbClr val="00B0F0"/>
            </a:solidFill>
            <a:prstDash val="dash"/>
            <a:round/>
            <a:headEnd type="none"/>
            <a:tailEnd type="arrow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https://google.github.io/filament/Filament.html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4270" y="1663065"/>
            <a:ext cx="9904095" cy="899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4270" y="4603750"/>
            <a:ext cx="9904095" cy="899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579495" y="894080"/>
            <a:ext cx="5033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C000"/>
                </a:solidFill>
              </a:rPr>
              <a:t>未做能量补偿</a:t>
            </a:r>
            <a:endParaRPr lang="zh-CN" altLang="en-US" sz="2400" b="1">
              <a:solidFill>
                <a:srgbClr val="FFC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3579495" y="3820160"/>
            <a:ext cx="5033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C000"/>
                </a:solidFill>
              </a:rPr>
              <a:t>能量补偿</a:t>
            </a:r>
            <a:endParaRPr lang="zh-CN" altLang="en-US" sz="2400" b="1">
              <a:solidFill>
                <a:srgbClr val="FFC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03020" y="3203575"/>
            <a:ext cx="9741535" cy="0"/>
          </a:xfrm>
          <a:prstGeom prst="line">
            <a:avLst/>
          </a:prstGeom>
          <a:ln w="31750">
            <a:solidFill>
              <a:schemeClr val="bg1"/>
            </a:solidFill>
            <a:prstDash val="lg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44465" y="2978150"/>
            <a:ext cx="1703705" cy="398780"/>
          </a:xfrm>
          <a:prstGeom prst="rect">
            <a:avLst/>
          </a:prstGeom>
          <a:solidFill>
            <a:srgbClr val="2C2C2C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粗糙度增加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https://google.github.io/filament/Filament.html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69175" y="1595120"/>
            <a:ext cx="3448685" cy="3432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98820" y="4623435"/>
            <a:ext cx="1978025" cy="1927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53945" y="1583690"/>
            <a:ext cx="3433445" cy="3456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9320" y="4623435"/>
            <a:ext cx="1914525" cy="19278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1800" y="552450"/>
            <a:ext cx="39751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菲涅尔现象</a:t>
            </a:r>
            <a:endParaRPr lang="zh-CN" altLang="en-US" sz="4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Fresnel Effect</a:t>
            </a:r>
            <a:endParaRPr lang="zh-CN" altLang="en-US" sz="2000">
              <a:solidFill>
                <a:schemeClr val="bg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092700" y="1441450"/>
            <a:ext cx="433705" cy="381000"/>
          </a:xfrm>
          <a:prstGeom prst="straightConnector1">
            <a:avLst/>
          </a:prstGeom>
          <a:ln w="63500" cap="flat" cmpd="sng" algn="ctr">
            <a:solidFill>
              <a:schemeClr val="bg2"/>
            </a:solidFill>
            <a:prstDash val="sysDash"/>
            <a:miter lim="800000"/>
            <a:tailEnd type="triangl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8"/>
            </p:custDataLst>
          </p:nvPr>
        </p:nvCxnSpPr>
        <p:spPr>
          <a:xfrm>
            <a:off x="7620000" y="1504315"/>
            <a:ext cx="419100" cy="419735"/>
          </a:xfrm>
          <a:prstGeom prst="straightConnector1">
            <a:avLst/>
          </a:prstGeom>
          <a:ln w="63500" cap="flat" cmpd="sng" algn="ctr">
            <a:solidFill>
              <a:schemeClr val="bg2"/>
            </a:solidFill>
            <a:prstDash val="sysDash"/>
            <a:miter lim="800000"/>
            <a:tailEnd type="triangl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102100" y="875665"/>
            <a:ext cx="4889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观察镜面反射部分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24220" y="1915795"/>
            <a:ext cx="4723130" cy="316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73240" y="5218430"/>
            <a:ext cx="1356360" cy="956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23910" y="5218430"/>
            <a:ext cx="1202690" cy="956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798685" y="5218430"/>
            <a:ext cx="1362710" cy="956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91785" y="5218430"/>
            <a:ext cx="1296035" cy="956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55725" y="1569085"/>
            <a:ext cx="2627630" cy="3342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072640" y="5026025"/>
            <a:ext cx="1403350" cy="1410335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简单了解渲染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6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sketchfab.com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0830" y="815975"/>
            <a:ext cx="5170170" cy="5087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9275" y="2096770"/>
            <a:ext cx="5546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非金属</a:t>
            </a:r>
            <a:r>
              <a:rPr lang="zh-CN" altLang="en-US" sz="2000">
                <a:solidFill>
                  <a:srgbClr val="00B0F0"/>
                </a:solidFill>
              </a:rPr>
              <a:t>表面法线</a:t>
            </a:r>
            <a:r>
              <a:rPr lang="zh-CN" altLang="en-US" sz="2000">
                <a:solidFill>
                  <a:schemeClr val="bg1"/>
                </a:solidFill>
              </a:rPr>
              <a:t>与</a:t>
            </a:r>
            <a:r>
              <a:rPr lang="zh-CN" altLang="en-US" sz="2000">
                <a:solidFill>
                  <a:srgbClr val="00B0F0"/>
                </a:solidFill>
              </a:rPr>
              <a:t>视线间角度</a:t>
            </a:r>
            <a:r>
              <a:rPr lang="zh-CN" altLang="en-US" sz="2000">
                <a:solidFill>
                  <a:schemeClr val="bg1"/>
                </a:solidFill>
              </a:rPr>
              <a:t>接近90度的地方</a:t>
            </a:r>
            <a:r>
              <a:rPr lang="en-US" altLang="zh-CN" sz="2000">
                <a:solidFill>
                  <a:schemeClr val="bg1"/>
                </a:solidFill>
              </a:rPr>
              <a:t>*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31800" y="552450"/>
            <a:ext cx="39751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菲涅尔现象</a:t>
            </a:r>
            <a:endParaRPr lang="zh-CN" altLang="en-US" sz="4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Fresnel Effect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8470" y="2612390"/>
            <a:ext cx="2724785" cy="461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>
                <a:solidFill>
                  <a:srgbClr val="00B0F0"/>
                </a:solidFill>
                <a:sym typeface="+mn-ea"/>
              </a:rPr>
              <a:t>镜面反射会逐渐加强</a:t>
            </a:r>
            <a:endParaRPr lang="zh-CN" altLang="en-US" sz="2000">
              <a:solidFill>
                <a:srgbClr val="00B0F0"/>
              </a:solidFill>
            </a:endParaRPr>
          </a:p>
          <a:p>
            <a:pPr algn="ctr"/>
            <a:endParaRPr lang="zh-CN" altLang="en-US" sz="2000">
              <a:solidFill>
                <a:srgbClr val="00B0F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5830570" y="2544445"/>
            <a:ext cx="893445" cy="0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4225" y="339407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非金属</a:t>
            </a:r>
            <a:r>
              <a:rPr lang="zh-CN" altLang="en-US" sz="2000">
                <a:solidFill>
                  <a:srgbClr val="00B0F0"/>
                </a:solidFill>
              </a:rPr>
              <a:t>表面法线</a:t>
            </a:r>
            <a:r>
              <a:rPr lang="zh-CN" altLang="en-US" sz="2000">
                <a:solidFill>
                  <a:schemeClr val="bg1"/>
                </a:solidFill>
              </a:rPr>
              <a:t>与</a:t>
            </a:r>
            <a:r>
              <a:rPr lang="zh-CN" altLang="en-US" sz="2000">
                <a:solidFill>
                  <a:srgbClr val="00B0F0"/>
                </a:solidFill>
              </a:rPr>
              <a:t>视线间角度</a:t>
            </a:r>
            <a:r>
              <a:rPr lang="zh-CN" altLang="en-US" sz="2000">
                <a:solidFill>
                  <a:schemeClr val="bg1"/>
                </a:solidFill>
              </a:rPr>
              <a:t>成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度的地方</a:t>
            </a:r>
            <a:r>
              <a:rPr lang="en-US" altLang="zh-CN" sz="2000">
                <a:solidFill>
                  <a:schemeClr val="bg1"/>
                </a:solidFill>
              </a:rPr>
              <a:t>*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181350" y="3945890"/>
            <a:ext cx="2445385" cy="461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>
                <a:solidFill>
                  <a:srgbClr val="00B0F0"/>
                </a:solidFill>
                <a:sym typeface="+mn-ea"/>
              </a:rPr>
              <a:t>镜面反射最弱</a:t>
            </a:r>
            <a:endParaRPr lang="zh-CN" altLang="en-US" sz="2000">
              <a:solidFill>
                <a:srgbClr val="00B0F0"/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839460" y="3607435"/>
            <a:ext cx="3362960" cy="0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101465" y="6487795"/>
            <a:ext cx="79870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bg1"/>
                </a:solidFill>
              </a:rPr>
              <a:t>*一般会将两夹角度数为</a:t>
            </a:r>
            <a:r>
              <a:rPr lang="en-US" altLang="zh-CN" sz="1200">
                <a:solidFill>
                  <a:schemeClr val="bg1"/>
                </a:solidFill>
              </a:rPr>
              <a:t>90</a:t>
            </a:r>
            <a:r>
              <a:rPr lang="zh-CN" altLang="en-US" sz="1200">
                <a:solidFill>
                  <a:schemeClr val="bg1"/>
                </a:solidFill>
              </a:rPr>
              <a:t>度的称之为</a:t>
            </a:r>
            <a:r>
              <a:rPr lang="en-US" altLang="zh-CN" sz="1200">
                <a:solidFill>
                  <a:schemeClr val="bg1"/>
                </a:solidFill>
              </a:rPr>
              <a:t>F90,</a:t>
            </a:r>
            <a:r>
              <a:rPr lang="zh-CN" altLang="en-US" sz="1200">
                <a:solidFill>
                  <a:schemeClr val="bg1"/>
                </a:solidFill>
              </a:rPr>
              <a:t>夹角为</a:t>
            </a:r>
            <a:r>
              <a:rPr lang="en-US" altLang="zh-CN" sz="1200">
                <a:solidFill>
                  <a:schemeClr val="bg1"/>
                </a:solidFill>
              </a:rPr>
              <a:t>0</a:t>
            </a:r>
            <a:r>
              <a:rPr lang="zh-CN" altLang="en-US" sz="1200">
                <a:solidFill>
                  <a:schemeClr val="bg1"/>
                </a:solidFill>
              </a:rPr>
              <a:t>度的就是之前所</a:t>
            </a:r>
            <a:r>
              <a:rPr lang="zh-CN" altLang="en-US" sz="1200">
                <a:solidFill>
                  <a:schemeClr val="bg1"/>
                </a:solidFill>
              </a:rPr>
              <a:t>提到的</a:t>
            </a:r>
            <a:r>
              <a:rPr lang="en-US" altLang="zh-CN" sz="1200">
                <a:solidFill>
                  <a:schemeClr val="bg1"/>
                </a:solidFill>
              </a:rPr>
              <a:t>F0</a:t>
            </a:r>
            <a:endParaRPr lang="en-US" altLang="zh-CN" sz="12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Dingtalk_20231021143741"/>
          <p:cNvPicPr>
            <a:picLocks noChangeAspect="1"/>
          </p:cNvPicPr>
          <p:nvPr/>
        </p:nvPicPr>
        <p:blipFill>
          <a:blip r:embed="rId1"/>
          <a:srcRect r="43490"/>
          <a:stretch>
            <a:fillRect/>
          </a:stretch>
        </p:blipFill>
        <p:spPr>
          <a:xfrm>
            <a:off x="0" y="0"/>
            <a:ext cx="688975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64195" y="1833880"/>
            <a:ext cx="3291840" cy="767080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菲涅尔</a:t>
            </a:r>
            <a:r>
              <a:rPr lang="zh-CN" altLang="en-US">
                <a:solidFill>
                  <a:schemeClr val="bg1"/>
                </a:solidFill>
              </a:rPr>
              <a:t>现象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http://www.daimg.com/photo/202002/photo_167651.html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55680" y="6432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64145" y="2162016"/>
            <a:ext cx="2957830" cy="2933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48985" y="2904490"/>
            <a:ext cx="159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粗糙度：</a:t>
            </a:r>
            <a:r>
              <a:rPr lang="en-US" altLang="zh-CN">
                <a:solidFill>
                  <a:schemeClr val="bg1"/>
                </a:solidFill>
              </a:rPr>
              <a:t>0.1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81530" y="2162651"/>
            <a:ext cx="2979420" cy="29317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300345" y="3590290"/>
            <a:ext cx="159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粗糙度：</a:t>
            </a:r>
            <a:r>
              <a:rPr lang="en-US" altLang="zh-CN">
                <a:solidFill>
                  <a:schemeClr val="bg1"/>
                </a:solidFill>
              </a:rPr>
              <a:t>0.9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6693535" y="3778250"/>
            <a:ext cx="620395" cy="0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1"/>
          </p:cNvCxnSpPr>
          <p:nvPr>
            <p:custDataLst>
              <p:tags r:id="rId6"/>
            </p:custDataLst>
          </p:nvPr>
        </p:nvCxnSpPr>
        <p:spPr>
          <a:xfrm flipH="1">
            <a:off x="5279390" y="3088640"/>
            <a:ext cx="569595" cy="0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48000" y="564515"/>
            <a:ext cx="6096000" cy="1130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600">
                <a:solidFill>
                  <a:schemeClr val="bg1"/>
                </a:solidFill>
              </a:rPr>
              <a:t>菲涅尔现象</a:t>
            </a:r>
            <a:endParaRPr lang="zh-CN" altLang="en-US" sz="360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</a:rPr>
              <a:t>Fresnel Effect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《V-Ray I.R.L.》(《V-Ray in real life》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40255" y="738505"/>
            <a:ext cx="8111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Everything has Fresnel ! !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9650"/>
          <a:stretch>
            <a:fillRect/>
          </a:stretch>
        </p:blipFill>
        <p:spPr>
          <a:xfrm>
            <a:off x="2995295" y="1881505"/>
            <a:ext cx="6200775" cy="3115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6825" y="5285105"/>
            <a:ext cx="9657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有些离线渲染资料会指导金属材质需要关闭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Fresne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zh-CN">
                <a:solidFill>
                  <a:schemeClr val="bg1"/>
                </a:solidFill>
              </a:rPr>
              <a:t>其实这是不对的，金属的菲涅尔影响只是相对表现较小并不是没有，关于此知乎有一篇很不错的回答推荐阅读</a:t>
            </a:r>
            <a:r>
              <a:rPr lang="zh-CN" altLang="zh-CN">
                <a:solidFill>
                  <a:schemeClr val="bg1"/>
                </a:solidFill>
                <a:hlinkClick r:id="rId4" action="ppaction://hlinkfile"/>
              </a:rPr>
              <a:t>《为什么说金属不具有菲涅尔反射？》</a:t>
            </a:r>
            <a:endParaRPr lang="en-US" altLang="zh-CN">
              <a:solidFill>
                <a:schemeClr val="bg1"/>
              </a:solidFill>
            </a:endParaRPr>
          </a:p>
          <a:p>
            <a:pPr algn="ctr"/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580505" y="1827530"/>
            <a:ext cx="4811395" cy="3202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花瓣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0945" y="845820"/>
            <a:ext cx="3072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  <a:latin typeface="+mn-ea"/>
                <a:cs typeface="+mn-ea"/>
              </a:rPr>
              <a:t>粗糙度</a:t>
            </a:r>
            <a:endParaRPr lang="zh-CN" altLang="en-US" sz="4000">
              <a:solidFill>
                <a:schemeClr val="bg1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Roughness</a:t>
            </a:r>
            <a:endParaRPr lang="en-US" altLang="zh-CN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80" y="2406650"/>
            <a:ext cx="45847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误区</a:t>
            </a: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rgbClr val="FF0000"/>
                </a:solidFill>
              </a:rPr>
              <a:t>- </a:t>
            </a:r>
            <a:r>
              <a:rPr lang="zh-CN" altLang="en-US" sz="2800">
                <a:solidFill>
                  <a:srgbClr val="FF0000"/>
                </a:solidFill>
              </a:rPr>
              <a:t>金属不会太粗糙。</a:t>
            </a:r>
            <a:r>
              <a:rPr lang="en-US" altLang="zh-CN" sz="2800">
                <a:solidFill>
                  <a:srgbClr val="FF0000"/>
                </a:solidFill>
              </a:rPr>
              <a:t>X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6480" y="3956050"/>
            <a:ext cx="4432300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反例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 </a:t>
            </a:r>
            <a:r>
              <a:rPr lang="zh-CN" altLang="en-US" sz="1600">
                <a:solidFill>
                  <a:schemeClr val="bg1"/>
                </a:solidFill>
              </a:rPr>
              <a:t>旧钱币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 </a:t>
            </a:r>
            <a:r>
              <a:rPr lang="zh-CN" altLang="en-US" sz="1600">
                <a:solidFill>
                  <a:schemeClr val="bg1"/>
                </a:solidFill>
              </a:rPr>
              <a:t>经过腐蚀，风化后的金属制品，会使金属表面金属度以及粗糙度</a:t>
            </a:r>
            <a:r>
              <a:rPr lang="zh-CN" altLang="en-US" sz="1600">
                <a:solidFill>
                  <a:schemeClr val="bg1"/>
                </a:solidFill>
              </a:rPr>
              <a:t>下降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10945" y="845820"/>
            <a:ext cx="3072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  <a:latin typeface="+mn-ea"/>
                <a:cs typeface="+mn-ea"/>
              </a:rPr>
              <a:t>粗糙度</a:t>
            </a:r>
            <a:endParaRPr lang="zh-CN" altLang="en-US" sz="4000">
              <a:solidFill>
                <a:schemeClr val="bg1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Roughness</a:t>
            </a:r>
            <a:endParaRPr lang="en-US" altLang="zh-CN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80" y="2406650"/>
            <a:ext cx="593090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误区</a:t>
            </a: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sz="2000">
                <a:solidFill>
                  <a:srgbClr val="FF0000"/>
                </a:solidFill>
              </a:rPr>
              <a:t>- 粗糙的物体表面没有镜面反射。×</a:t>
            </a:r>
            <a:endParaRPr sz="200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sz="2000">
                <a:solidFill>
                  <a:srgbClr val="FF0000"/>
                </a:solidFill>
              </a:rPr>
              <a:t>- 只有成像清楚的镜面反射才叫“镜面反射”。×</a:t>
            </a:r>
            <a:endParaRPr sz="200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sz="2000">
                <a:solidFill>
                  <a:srgbClr val="FF0000"/>
                </a:solidFill>
              </a:rPr>
              <a:t>- 纯金属完全没有菲涅尔现象。×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3748" y="706120"/>
            <a:ext cx="2362200" cy="2314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08035" y="3683000"/>
            <a:ext cx="2333625" cy="2324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1400" y="4794250"/>
            <a:ext cx="654558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物体再粗糙也有镜面反射，只不过方向性较差。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chemeClr val="bg1"/>
                </a:solidFill>
              </a:rPr>
              <a:t>金属也有菲涅尔效果，只是影响相对较小。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2305" y="2606040"/>
            <a:ext cx="3248025" cy="822960"/>
          </a:xfrm>
        </p:spPr>
        <p:txBody>
          <a:bodyPr>
            <a:noAutofit/>
          </a:bodyPr>
          <a:p>
            <a:pPr algn="ctr"/>
            <a:r>
              <a:rPr lang="zh-CN" altLang="en-US" sz="4800" b="0">
                <a:solidFill>
                  <a:schemeClr val="bg2"/>
                </a:solidFill>
              </a:rPr>
              <a:t>总结</a:t>
            </a:r>
            <a:endParaRPr lang="zh-CN" altLang="en-US" sz="4800" b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7585" y="3429000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2"/>
                </a:solidFill>
              </a:rPr>
              <a:t>Conclusion</a:t>
            </a: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02030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固有色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Diffuse/Albedo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53255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金属度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Metal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904480" y="4664710"/>
            <a:ext cx="35375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粗糙度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Roughness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2030" y="2758440"/>
            <a:ext cx="35020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固有色决定物体的“颜色”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对于非金属，决定漫反射色。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对于金属，决定镜面反射色。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87475" y="1506220"/>
            <a:ext cx="93287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</a:rPr>
              <a:t>光照结果 </a:t>
            </a:r>
            <a:r>
              <a:rPr lang="en-US" altLang="zh-CN" sz="3200">
                <a:solidFill>
                  <a:schemeClr val="bg1"/>
                </a:solidFill>
              </a:rPr>
              <a:t>     </a:t>
            </a:r>
            <a:r>
              <a:rPr lang="zh-CN" altLang="en-US" sz="3200">
                <a:solidFill>
                  <a:schemeClr val="bg1"/>
                </a:solidFill>
              </a:rPr>
              <a:t>= </a:t>
            </a:r>
            <a:r>
              <a:rPr lang="en-US" altLang="zh-CN" sz="3200">
                <a:solidFill>
                  <a:schemeClr val="bg1"/>
                </a:solidFill>
              </a:rPr>
              <a:t>          </a:t>
            </a:r>
            <a:r>
              <a:rPr lang="zh-CN" altLang="en-US" sz="3200">
                <a:solidFill>
                  <a:schemeClr val="bg1"/>
                </a:solidFill>
              </a:rPr>
              <a:t>漫反射 </a:t>
            </a:r>
            <a:r>
              <a:rPr lang="en-US" altLang="zh-CN" sz="3200">
                <a:solidFill>
                  <a:schemeClr val="bg1"/>
                </a:solidFill>
              </a:rPr>
              <a:t>      </a:t>
            </a:r>
            <a:r>
              <a:rPr lang="zh-CN" altLang="en-US" sz="3200">
                <a:solidFill>
                  <a:schemeClr val="bg1"/>
                </a:solidFill>
              </a:rPr>
              <a:t>+ </a:t>
            </a:r>
            <a:r>
              <a:rPr lang="en-US" altLang="zh-CN" sz="3200">
                <a:solidFill>
                  <a:schemeClr val="bg1"/>
                </a:solidFill>
              </a:rPr>
              <a:t>        </a:t>
            </a:r>
            <a:r>
              <a:rPr lang="zh-CN" altLang="en-US" sz="3200">
                <a:solidFill>
                  <a:schemeClr val="bg1"/>
                </a:solidFill>
              </a:rPr>
              <a:t>镜面反射</a:t>
            </a:r>
            <a:endParaRPr lang="zh-CN" altLang="en-US" sz="320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487420" y="2209165"/>
            <a:ext cx="2350135" cy="2298065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3"/>
            </p:custDataLst>
          </p:nvPr>
        </p:nvCxnSpPr>
        <p:spPr>
          <a:xfrm flipV="1">
            <a:off x="3513455" y="2209165"/>
            <a:ext cx="5836285" cy="2284730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02030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固有色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Diffuse/Albedo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53255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金属度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Metal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904480" y="4664710"/>
            <a:ext cx="35375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粗糙度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Roughness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73630" y="3403600"/>
            <a:ext cx="35020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金属度控制漫反射与镜面反射的强度比值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6090920" y="2200910"/>
            <a:ext cx="8255" cy="2270760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3"/>
            </p:custDataLst>
          </p:nvPr>
        </p:nvCxnSpPr>
        <p:spPr>
          <a:xfrm flipV="1">
            <a:off x="6082030" y="2270760"/>
            <a:ext cx="3171190" cy="2192655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387475" y="1506220"/>
            <a:ext cx="93287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</a:rPr>
              <a:t>光照结果 </a:t>
            </a:r>
            <a:r>
              <a:rPr lang="en-US" altLang="zh-CN" sz="3200">
                <a:solidFill>
                  <a:schemeClr val="bg1"/>
                </a:solidFill>
              </a:rPr>
              <a:t>     </a:t>
            </a:r>
            <a:r>
              <a:rPr lang="zh-CN" altLang="en-US" sz="3200">
                <a:solidFill>
                  <a:schemeClr val="bg1"/>
                </a:solidFill>
              </a:rPr>
              <a:t>= </a:t>
            </a:r>
            <a:r>
              <a:rPr lang="en-US" altLang="zh-CN" sz="3200">
                <a:solidFill>
                  <a:schemeClr val="bg1"/>
                </a:solidFill>
              </a:rPr>
              <a:t>          </a:t>
            </a:r>
            <a:r>
              <a:rPr lang="zh-CN" altLang="en-US" sz="3200">
                <a:solidFill>
                  <a:schemeClr val="bg1"/>
                </a:solidFill>
              </a:rPr>
              <a:t>漫反射 </a:t>
            </a:r>
            <a:r>
              <a:rPr lang="en-US" altLang="zh-CN" sz="3200">
                <a:solidFill>
                  <a:schemeClr val="bg1"/>
                </a:solidFill>
              </a:rPr>
              <a:t>      </a:t>
            </a:r>
            <a:r>
              <a:rPr lang="zh-CN" altLang="en-US" sz="3200">
                <a:solidFill>
                  <a:schemeClr val="bg1"/>
                </a:solidFill>
              </a:rPr>
              <a:t>+ </a:t>
            </a:r>
            <a:r>
              <a:rPr lang="en-US" altLang="zh-CN" sz="3200">
                <a:solidFill>
                  <a:schemeClr val="bg1"/>
                </a:solidFill>
              </a:rPr>
              <a:t>        </a:t>
            </a:r>
            <a:r>
              <a:rPr lang="zh-CN" altLang="en-US" sz="3200">
                <a:solidFill>
                  <a:schemeClr val="bg1"/>
                </a:solidFill>
              </a:rPr>
              <a:t>镜面反射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02030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固有色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Diffuse/Albedo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53255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金属度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Metal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904480" y="4664710"/>
            <a:ext cx="35375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粗糙度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Roughness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6055" y="3054350"/>
            <a:ext cx="40081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控制镜面反射的清晰程度与方向性</a:t>
            </a:r>
            <a:r>
              <a:rPr lang="en-US" altLang="zh-CN">
                <a:solidFill>
                  <a:schemeClr val="bg1"/>
                </a:solidFill>
              </a:rPr>
              <a:t>*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10" name="直接箭头连接符 9"/>
          <p:cNvCxnSpPr>
            <a:stCxn id="6" idx="0"/>
          </p:cNvCxnSpPr>
          <p:nvPr>
            <p:custDataLst>
              <p:tags r:id="rId3"/>
            </p:custDataLst>
          </p:nvPr>
        </p:nvCxnSpPr>
        <p:spPr>
          <a:xfrm flipH="1" flipV="1">
            <a:off x="9645015" y="2139315"/>
            <a:ext cx="28575" cy="2525395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387475" y="1506220"/>
            <a:ext cx="93287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</a:rPr>
              <a:t>光照结果 </a:t>
            </a:r>
            <a:r>
              <a:rPr lang="en-US" altLang="zh-CN" sz="3200">
                <a:solidFill>
                  <a:schemeClr val="bg1"/>
                </a:solidFill>
              </a:rPr>
              <a:t>     </a:t>
            </a:r>
            <a:r>
              <a:rPr lang="zh-CN" altLang="en-US" sz="3200">
                <a:solidFill>
                  <a:schemeClr val="bg1"/>
                </a:solidFill>
              </a:rPr>
              <a:t>= </a:t>
            </a:r>
            <a:r>
              <a:rPr lang="en-US" altLang="zh-CN" sz="3200">
                <a:solidFill>
                  <a:schemeClr val="bg1"/>
                </a:solidFill>
              </a:rPr>
              <a:t>          </a:t>
            </a:r>
            <a:r>
              <a:rPr lang="zh-CN" altLang="en-US" sz="3200">
                <a:solidFill>
                  <a:schemeClr val="bg1"/>
                </a:solidFill>
              </a:rPr>
              <a:t>漫反射 </a:t>
            </a:r>
            <a:r>
              <a:rPr lang="en-US" altLang="zh-CN" sz="3200">
                <a:solidFill>
                  <a:schemeClr val="bg1"/>
                </a:solidFill>
              </a:rPr>
              <a:t>      </a:t>
            </a:r>
            <a:r>
              <a:rPr lang="zh-CN" altLang="en-US" sz="3200">
                <a:solidFill>
                  <a:schemeClr val="bg1"/>
                </a:solidFill>
              </a:rPr>
              <a:t>+ </a:t>
            </a:r>
            <a:r>
              <a:rPr lang="en-US" altLang="zh-CN" sz="3200">
                <a:solidFill>
                  <a:schemeClr val="bg1"/>
                </a:solidFill>
              </a:rPr>
              <a:t>        </a:t>
            </a:r>
            <a:r>
              <a:rPr lang="zh-CN" altLang="en-US" sz="3200">
                <a:solidFill>
                  <a:schemeClr val="bg1"/>
                </a:solidFill>
              </a:rPr>
              <a:t>镜面反射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0" y="6327140"/>
            <a:ext cx="6220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*在一些光照模型中，粗糙度也会影响漫反射。但是其影响程度远远小于镜面反射，在本PPT中忽略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简单了解渲染</a:t>
            </a: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99770" y="1489710"/>
            <a:ext cx="5374005" cy="3095625"/>
            <a:chOff x="1881" y="3487"/>
            <a:chExt cx="8463" cy="4875"/>
          </a:xfrm>
        </p:grpSpPr>
        <p:sp>
          <p:nvSpPr>
            <p:cNvPr id="5" name="文本框 4"/>
            <p:cNvSpPr txBox="1"/>
            <p:nvPr>
              <p:custDataLst>
                <p:tags r:id="rId1"/>
              </p:custDataLst>
            </p:nvPr>
          </p:nvSpPr>
          <p:spPr>
            <a:xfrm>
              <a:off x="7780" y="5371"/>
              <a:ext cx="2226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dist"/>
              <a:r>
                <a:rPr lang="zh-CN" altLang="en-US" sz="2400"/>
                <a:t>图形算法</a:t>
              </a:r>
              <a:endParaRPr lang="zh-CN" altLang="en-US" sz="2400"/>
            </a:p>
          </p:txBody>
        </p:sp>
        <p:grpSp>
          <p:nvGrpSpPr>
            <p:cNvPr id="7" name="组合 6"/>
            <p:cNvGrpSpPr/>
            <p:nvPr>
              <p:custDataLst>
                <p:tags r:id="rId2"/>
              </p:custDataLst>
            </p:nvPr>
          </p:nvGrpSpPr>
          <p:grpSpPr>
            <a:xfrm>
              <a:off x="1881" y="3566"/>
              <a:ext cx="3646" cy="1000"/>
              <a:chOff x="2587" y="4916"/>
              <a:chExt cx="3646" cy="1000"/>
            </a:xfrm>
          </p:grpSpPr>
          <p:sp>
            <p:nvSpPr>
              <p:cNvPr id="6" name="矩形 5"/>
              <p:cNvSpPr/>
              <p:nvPr>
                <p:custDataLst>
                  <p:tags r:id="rId3"/>
                </p:custDataLst>
              </p:nvPr>
            </p:nvSpPr>
            <p:spPr>
              <a:xfrm>
                <a:off x="2587" y="4916"/>
                <a:ext cx="3646" cy="1000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87" y="5054"/>
                <a:ext cx="3645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400">
                    <a:solidFill>
                      <a:srgbClr val="00B0F0"/>
                    </a:solidFill>
                  </a:rPr>
                  <a:t>贴图素材</a:t>
                </a:r>
                <a:endParaRPr lang="zh-CN" altLang="en-US" sz="240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>
              <p:custDataLst>
                <p:tags r:id="rId5"/>
              </p:custDataLst>
            </p:nvPr>
          </p:nvGrpSpPr>
          <p:grpSpPr>
            <a:xfrm>
              <a:off x="1881" y="4831"/>
              <a:ext cx="3646" cy="1000"/>
              <a:chOff x="2587" y="4916"/>
              <a:chExt cx="3646" cy="1000"/>
            </a:xfrm>
          </p:grpSpPr>
          <p:sp>
            <p:nvSpPr>
              <p:cNvPr id="12" name="矩形 11"/>
              <p:cNvSpPr/>
              <p:nvPr>
                <p:custDataLst>
                  <p:tags r:id="rId6"/>
                </p:custDataLst>
              </p:nvPr>
            </p:nvSpPr>
            <p:spPr>
              <a:xfrm>
                <a:off x="2587" y="4916"/>
                <a:ext cx="3646" cy="1000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00B0F0"/>
                  </a:solidFill>
                  <a:sym typeface="+mn-ea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587" y="5054"/>
                <a:ext cx="3645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400">
                    <a:solidFill>
                      <a:srgbClr val="00B0F0"/>
                    </a:solidFill>
                  </a:rPr>
                  <a:t>模型素材</a:t>
                </a:r>
                <a:endParaRPr lang="zh-CN" altLang="en-US" sz="240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>
              <p:custDataLst>
                <p:tags r:id="rId8"/>
              </p:custDataLst>
            </p:nvPr>
          </p:nvGrpSpPr>
          <p:grpSpPr>
            <a:xfrm>
              <a:off x="1881" y="6096"/>
              <a:ext cx="3646" cy="1000"/>
              <a:chOff x="2587" y="4916"/>
              <a:chExt cx="3646" cy="1000"/>
            </a:xfrm>
          </p:grpSpPr>
          <p:sp>
            <p:nvSpPr>
              <p:cNvPr id="15" name="矩形 14"/>
              <p:cNvSpPr/>
              <p:nvPr>
                <p:custDataLst>
                  <p:tags r:id="rId9"/>
                </p:custDataLst>
              </p:nvPr>
            </p:nvSpPr>
            <p:spPr>
              <a:xfrm>
                <a:off x="2587" y="4916"/>
                <a:ext cx="3646" cy="1000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587" y="5054"/>
                <a:ext cx="3645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400">
                    <a:solidFill>
                      <a:srgbClr val="00B0F0"/>
                    </a:solidFill>
                  </a:rPr>
                  <a:t>材质参数</a:t>
                </a:r>
                <a:endParaRPr lang="zh-CN" altLang="en-US" sz="240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>
              <p:custDataLst>
                <p:tags r:id="rId11"/>
              </p:custDataLst>
            </p:nvPr>
          </p:nvGrpSpPr>
          <p:grpSpPr>
            <a:xfrm>
              <a:off x="1881" y="7361"/>
              <a:ext cx="3646" cy="1000"/>
              <a:chOff x="2587" y="4916"/>
              <a:chExt cx="3646" cy="1000"/>
            </a:xfrm>
          </p:grpSpPr>
          <p:sp>
            <p:nvSpPr>
              <p:cNvPr id="18" name="矩形 17"/>
              <p:cNvSpPr/>
              <p:nvPr>
                <p:custDataLst>
                  <p:tags r:id="rId12"/>
                </p:custDataLst>
              </p:nvPr>
            </p:nvSpPr>
            <p:spPr>
              <a:xfrm>
                <a:off x="2587" y="4916"/>
                <a:ext cx="3646" cy="1000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587" y="5053"/>
                <a:ext cx="3645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400">
                    <a:solidFill>
                      <a:srgbClr val="00B0F0"/>
                    </a:solidFill>
                  </a:rPr>
                  <a:t>灯光信息</a:t>
                </a:r>
                <a:endParaRPr lang="zh-CN" altLang="en-US" sz="240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22" name="矩形 21"/>
            <p:cNvSpPr/>
            <p:nvPr>
              <p:custDataLst>
                <p:tags r:id="rId14"/>
              </p:custDataLst>
            </p:nvPr>
          </p:nvSpPr>
          <p:spPr>
            <a:xfrm>
              <a:off x="7442" y="3566"/>
              <a:ext cx="2902" cy="4796"/>
            </a:xfrm>
            <a:prstGeom prst="rect">
              <a:avLst/>
            </a:prstGeom>
            <a:noFill/>
            <a:ln w="1016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>
              <p:custDataLst>
                <p:tags r:id="rId15"/>
              </p:custDataLst>
            </p:nvPr>
          </p:nvGrpSpPr>
          <p:grpSpPr>
            <a:xfrm>
              <a:off x="5577" y="3487"/>
              <a:ext cx="1658" cy="580"/>
              <a:chOff x="6284" y="3487"/>
              <a:chExt cx="1658" cy="580"/>
            </a:xfrm>
          </p:grpSpPr>
          <p:cxnSp>
            <p:nvCxnSpPr>
              <p:cNvPr id="24" name="直接箭头连接符 23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284" y="4067"/>
                <a:ext cx="1659" cy="0"/>
              </a:xfrm>
              <a:prstGeom prst="straightConnector1">
                <a:avLst/>
              </a:prstGeom>
              <a:ln w="38100" cmpd="sng">
                <a:solidFill>
                  <a:srgbClr val="00B0F0"/>
                </a:solidFill>
                <a:prstDash val="solid"/>
                <a:round/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596" y="3487"/>
                <a:ext cx="10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rgbClr val="00B0F0"/>
                    </a:solidFill>
                  </a:rPr>
                  <a:t>输入</a:t>
                </a:r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>
              <p:custDataLst>
                <p:tags r:id="rId18"/>
              </p:custDataLst>
            </p:nvPr>
          </p:nvGrpSpPr>
          <p:grpSpPr>
            <a:xfrm>
              <a:off x="5578" y="4791"/>
              <a:ext cx="1658" cy="580"/>
              <a:chOff x="6284" y="3487"/>
              <a:chExt cx="1658" cy="580"/>
            </a:xfrm>
          </p:grpSpPr>
          <p:cxnSp>
            <p:nvCxnSpPr>
              <p:cNvPr id="28" name="直接箭头连接符 27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6284" y="4067"/>
                <a:ext cx="1659" cy="0"/>
              </a:xfrm>
              <a:prstGeom prst="straightConnector1">
                <a:avLst/>
              </a:prstGeom>
              <a:ln w="38100" cmpd="sng">
                <a:solidFill>
                  <a:srgbClr val="00B0F0"/>
                </a:solidFill>
                <a:prstDash val="solid"/>
                <a:round/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9" name="文本框 28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596" y="3487"/>
                <a:ext cx="10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rgbClr val="00B0F0"/>
                    </a:solidFill>
                  </a:rPr>
                  <a:t>输入</a:t>
                </a:r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>
              <p:custDataLst>
                <p:tags r:id="rId21"/>
              </p:custDataLst>
            </p:nvPr>
          </p:nvGrpSpPr>
          <p:grpSpPr>
            <a:xfrm>
              <a:off x="5579" y="6065"/>
              <a:ext cx="1658" cy="580"/>
              <a:chOff x="6284" y="3487"/>
              <a:chExt cx="1658" cy="580"/>
            </a:xfrm>
          </p:grpSpPr>
          <p:cxnSp>
            <p:nvCxnSpPr>
              <p:cNvPr id="31" name="直接箭头连接符 30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6284" y="4067"/>
                <a:ext cx="1659" cy="0"/>
              </a:xfrm>
              <a:prstGeom prst="straightConnector1">
                <a:avLst/>
              </a:prstGeom>
              <a:ln w="38100" cmpd="sng">
                <a:solidFill>
                  <a:srgbClr val="00B0F0"/>
                </a:solidFill>
                <a:prstDash val="solid"/>
                <a:round/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2" name="文本框 3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6596" y="3487"/>
                <a:ext cx="10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rgbClr val="00B0F0"/>
                    </a:solidFill>
                  </a:rPr>
                  <a:t>输入</a:t>
                </a:r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>
              <p:custDataLst>
                <p:tags r:id="rId24"/>
              </p:custDataLst>
            </p:nvPr>
          </p:nvGrpSpPr>
          <p:grpSpPr>
            <a:xfrm>
              <a:off x="5577" y="7234"/>
              <a:ext cx="1658" cy="580"/>
              <a:chOff x="6284" y="3487"/>
              <a:chExt cx="1658" cy="580"/>
            </a:xfrm>
          </p:grpSpPr>
          <p:cxnSp>
            <p:nvCxnSpPr>
              <p:cNvPr id="34" name="直接箭头连接符 33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6284" y="4067"/>
                <a:ext cx="1659" cy="0"/>
              </a:xfrm>
              <a:prstGeom prst="straightConnector1">
                <a:avLst/>
              </a:prstGeom>
              <a:ln w="38100" cmpd="sng">
                <a:solidFill>
                  <a:srgbClr val="00B0F0"/>
                </a:solidFill>
                <a:prstDash val="solid"/>
                <a:round/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6596" y="3487"/>
                <a:ext cx="10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rgbClr val="00B0F0"/>
                    </a:solidFill>
                  </a:rPr>
                  <a:t>输入</a:t>
                </a:r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104" name="图片 103"/>
          <p:cNvPicPr/>
          <p:nvPr/>
        </p:nvPicPr>
        <p:blipFill>
          <a:blip r:embed="rId27"/>
          <a:stretch>
            <a:fillRect/>
          </a:stretch>
        </p:blipFill>
        <p:spPr>
          <a:xfrm>
            <a:off x="8479790" y="1609725"/>
            <a:ext cx="2426970" cy="2426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28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artstation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-Gregory Trusov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29"/>
            </p:custDataLst>
          </p:nvPr>
        </p:nvCxnSpPr>
        <p:spPr>
          <a:xfrm>
            <a:off x="6516370" y="2891155"/>
            <a:ext cx="1407160" cy="0"/>
          </a:xfrm>
          <a:prstGeom prst="straightConnector1">
            <a:avLst/>
          </a:prstGeom>
          <a:ln w="38100" cmpd="sng">
            <a:solidFill>
              <a:srgbClr val="00B0F0"/>
            </a:solidFill>
            <a:prstDash val="solid"/>
            <a:round/>
            <a:tailEnd type="arrow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88870" y="584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30"/>
          <a:stretch>
            <a:fillRect/>
          </a:stretch>
        </p:blipFill>
        <p:spPr>
          <a:xfrm>
            <a:off x="802640" y="4932680"/>
            <a:ext cx="2794000" cy="142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8159750" y="5236845"/>
            <a:ext cx="31032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算法</a:t>
            </a:r>
            <a:r>
              <a:rPr lang="zh-CN" altLang="en-US"/>
              <a:t>和输出</a:t>
            </a:r>
            <a:endParaRPr lang="zh-CN" altLang="en-US"/>
          </a:p>
          <a:p>
            <a:r>
              <a:rPr lang="zh-CN" altLang="en-US"/>
              <a:t>符合</a:t>
            </a:r>
            <a:r>
              <a:rPr lang="zh-CN" altLang="en-US">
                <a:solidFill>
                  <a:srgbClr val="00B0F0"/>
                </a:solidFill>
              </a:rPr>
              <a:t>PBR标准</a:t>
            </a:r>
            <a:endParaRPr lang="zh-CN" altLang="en-US">
              <a:solidFill>
                <a:srgbClr val="00B0F0"/>
              </a:solidFill>
            </a:endParaRPr>
          </a:p>
          <a:p>
            <a:r>
              <a:rPr lang="zh-CN" altLang="en-US"/>
              <a:t>由引擎（程序）保证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073775" y="5172710"/>
            <a:ext cx="2085975" cy="123825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720465" y="5172710"/>
            <a:ext cx="1821180" cy="1139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>
                <a:solidFill>
                  <a:srgbClr val="00B0F0"/>
                </a:solidFill>
              </a:rPr>
              <a:t>美术素材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B0F0"/>
                </a:solidFill>
              </a:rPr>
              <a:t>灯光</a:t>
            </a:r>
            <a:endParaRPr lang="zh-CN" altLang="en-US"/>
          </a:p>
          <a:p>
            <a:r>
              <a:rPr lang="zh-CN" altLang="en-US"/>
              <a:t>符合PBR标准</a:t>
            </a:r>
            <a:endParaRPr lang="zh-CN" altLang="en-US"/>
          </a:p>
          <a:p>
            <a:r>
              <a:rPr lang="zh-CN" altLang="en-US"/>
              <a:t>由美术保证</a:t>
            </a:r>
            <a:endParaRPr lang="zh-CN" altLang="en-US"/>
          </a:p>
        </p:txBody>
      </p:sp>
    </p:spTree>
    <p:custDataLst>
      <p:tags r:id="rId32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3790" y="622300"/>
            <a:ext cx="594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PBR参数与传统材质参数的联系</a:t>
            </a:r>
            <a:endParaRPr sz="28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0800" y="1641475"/>
            <a:ext cx="4305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漫反射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 / “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自发光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” /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颜色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</a:rPr>
              <a:t>等</a:t>
            </a:r>
            <a:r>
              <a:rPr lang="en-US" altLang="zh-CN" sz="1400">
                <a:solidFill>
                  <a:schemeClr val="bg1"/>
                </a:solidFill>
                <a:latin typeface="+mn-ea"/>
                <a:cs typeface="+mn-ea"/>
              </a:rPr>
              <a:t>...</a:t>
            </a:r>
            <a:endParaRPr lang="en-US" altLang="zh-CN" sz="14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20800" y="3035300"/>
            <a:ext cx="5878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高光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 /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高光颜色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</a:rPr>
              <a:t>等</a:t>
            </a:r>
            <a:r>
              <a:rPr lang="en-US" altLang="zh-CN" sz="1400">
                <a:solidFill>
                  <a:schemeClr val="bg1"/>
                </a:solidFill>
                <a:latin typeface="+mn-ea"/>
                <a:cs typeface="+mn-ea"/>
              </a:rPr>
              <a:t>... (Specular Instensity,Specular)</a:t>
            </a:r>
            <a:endParaRPr lang="en-US" altLang="zh-CN" sz="14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320800" y="4429125"/>
            <a:ext cx="6868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>
                <a:solidFill>
                  <a:schemeClr val="bg1"/>
                </a:solidFill>
                <a:latin typeface="+mn-ea"/>
                <a:cs typeface="+mn-ea"/>
              </a:rPr>
              <a:t>高光强度 / 光</a:t>
            </a:r>
            <a:r>
              <a:rPr lang="zh-CN" sz="2000">
                <a:solidFill>
                  <a:schemeClr val="bg1"/>
                </a:solidFill>
                <a:latin typeface="+mn-ea"/>
                <a:cs typeface="+mn-ea"/>
              </a:rPr>
              <a:t>泽</a:t>
            </a:r>
            <a:r>
              <a:rPr sz="2000">
                <a:solidFill>
                  <a:schemeClr val="bg1"/>
                </a:solidFill>
                <a:latin typeface="+mn-ea"/>
                <a:cs typeface="+mn-ea"/>
              </a:rPr>
              <a:t>度 </a:t>
            </a:r>
            <a:r>
              <a:rPr sz="1400">
                <a:solidFill>
                  <a:schemeClr val="bg1"/>
                </a:solidFill>
                <a:latin typeface="+mn-ea"/>
                <a:cs typeface="+mn-ea"/>
              </a:rPr>
              <a:t>等…（Specular power, Glossiness .. ）</a:t>
            </a:r>
            <a:endParaRPr sz="14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7700" y="1935480"/>
            <a:ext cx="2336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+mn-ea"/>
                <a:cs typeface="+mn-ea"/>
              </a:rPr>
              <a:t>固有色</a:t>
            </a:r>
            <a:endParaRPr lang="zh-CN" altLang="en-US" sz="3200">
              <a:solidFill>
                <a:schemeClr val="bg1"/>
              </a:solidFill>
              <a:latin typeface="+mn-ea"/>
              <a:cs typeface="+mn-ea"/>
            </a:endParaRPr>
          </a:p>
          <a:p>
            <a:pPr algn="ctr"/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Albedo/Diffuse</a:t>
            </a:r>
            <a:endParaRPr lang="en-US" altLang="zh-CN" sz="16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8267700" y="3232150"/>
            <a:ext cx="2336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+mn-ea"/>
                <a:cs typeface="+mn-ea"/>
              </a:rPr>
              <a:t>金属度</a:t>
            </a:r>
            <a:endParaRPr lang="zh-CN" altLang="en-US" sz="3200">
              <a:solidFill>
                <a:schemeClr val="bg1"/>
              </a:solidFill>
              <a:latin typeface="+mn-ea"/>
              <a:cs typeface="+mn-ea"/>
            </a:endParaRPr>
          </a:p>
          <a:p>
            <a:pPr algn="ctr"/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Albedo/Diffuse</a:t>
            </a:r>
            <a:endParaRPr lang="en-US" altLang="zh-CN" sz="16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267700" y="4705350"/>
            <a:ext cx="2336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+mn-ea"/>
                <a:cs typeface="+mn-ea"/>
              </a:rPr>
              <a:t>粗糙度</a:t>
            </a:r>
            <a:endParaRPr lang="zh-CN" altLang="en-US" sz="3200">
              <a:solidFill>
                <a:schemeClr val="bg1"/>
              </a:solidFill>
              <a:latin typeface="+mn-ea"/>
              <a:cs typeface="+mn-ea"/>
            </a:endParaRPr>
          </a:p>
          <a:p>
            <a:pPr algn="ctr"/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Albedo/Diffuse</a:t>
            </a:r>
            <a:endParaRPr lang="en-US" altLang="zh-CN" sz="16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47800" y="2111375"/>
            <a:ext cx="5359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 </a:t>
            </a:r>
            <a:r>
              <a:rPr lang="en-US" altLang="zh-CN" sz="1200">
                <a:solidFill>
                  <a:srgbClr val="00B0F0"/>
                </a:solidFill>
                <a:latin typeface="+mn-ea"/>
                <a:cs typeface="+mn-ea"/>
              </a:rPr>
              <a:t>- </a:t>
            </a: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描述物体本身颜色的变量，与PBR固有色的功能类似。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但是绝不可划等号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447800" y="3434080"/>
            <a:ext cx="5359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 </a:t>
            </a:r>
            <a:r>
              <a:rPr lang="en-US" altLang="zh-CN" sz="1200">
                <a:solidFill>
                  <a:srgbClr val="00B0F0"/>
                </a:solidFill>
                <a:latin typeface="+mn-ea"/>
                <a:cs typeface="+mn-ea"/>
              </a:rPr>
              <a:t>- </a:t>
            </a: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一般用来控制高光的强度和颜色变量，与PBR镜面反射结果的“颜色”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趋近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1447800" y="4933315"/>
            <a:ext cx="5359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 </a:t>
            </a:r>
            <a:r>
              <a:rPr lang="en-US" altLang="zh-CN" sz="1200">
                <a:solidFill>
                  <a:srgbClr val="00B0F0"/>
                </a:solidFill>
                <a:latin typeface="+mn-ea"/>
                <a:cs typeface="+mn-ea"/>
              </a:rPr>
              <a:t>- </a:t>
            </a: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改变这类值一般会改变镜面反射光斑的大小和扩散程度，这个值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与粗糙度紧密关联，但是一般不能直接划等号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626100" y="2305685"/>
            <a:ext cx="2894330" cy="0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6"/>
            </p:custDataLst>
          </p:nvPr>
        </p:nvCxnSpPr>
        <p:spPr>
          <a:xfrm>
            <a:off x="6424930" y="3597275"/>
            <a:ext cx="2152650" cy="0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7"/>
            </p:custDataLst>
          </p:nvPr>
        </p:nvCxnSpPr>
        <p:spPr>
          <a:xfrm>
            <a:off x="6075680" y="5095875"/>
            <a:ext cx="2471420" cy="0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8"/>
            </p:custDataLst>
          </p:nvPr>
        </p:nvCxnSpPr>
        <p:spPr>
          <a:xfrm flipV="1">
            <a:off x="6410960" y="2417445"/>
            <a:ext cx="2128520" cy="1181735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9"/>
            </p:custDataLst>
          </p:nvPr>
        </p:nvCxnSpPr>
        <p:spPr>
          <a:xfrm>
            <a:off x="6420485" y="3599180"/>
            <a:ext cx="2170430" cy="1362710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3847465"/>
            <a:ext cx="4203700" cy="1272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bg1"/>
                </a:solidFill>
              </a:rPr>
              <a:t>美术建议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Art suggestion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basic-theory-of-physically-based-rendering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美术制作制作</a:t>
            </a:r>
            <a:r>
              <a:rPr lang="zh-CN" altLang="en-US">
                <a:solidFill>
                  <a:schemeClr val="bg1"/>
                </a:solidFill>
              </a:rPr>
              <a:t>上的建议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2547620"/>
            <a:ext cx="10968990" cy="4008755"/>
          </a:xfrm>
        </p:spPr>
        <p:txBody>
          <a:bodyPr>
            <a:normAutofit lnSpcReduction="20000"/>
          </a:bodyPr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>
                <a:solidFill>
                  <a:schemeClr val="bg1"/>
                </a:solidFill>
              </a:rPr>
              <a:t>美术同学</a:t>
            </a:r>
            <a:r>
              <a:rPr lang="zh-CN" altLang="en-US">
                <a:solidFill>
                  <a:schemeClr val="bg1"/>
                </a:solidFill>
              </a:rPr>
              <a:t>需要校准屏幕，而且整个团队</a:t>
            </a:r>
            <a:r>
              <a:rPr>
                <a:solidFill>
                  <a:schemeClr val="bg1"/>
                </a:solidFill>
              </a:rPr>
              <a:t>都需要以同样的方式进行校准，以减少因显示问题</a:t>
            </a:r>
            <a:r>
              <a:rPr lang="zh-CN">
                <a:solidFill>
                  <a:schemeClr val="bg1"/>
                </a:solidFill>
              </a:rPr>
              <a:t>而引发</a:t>
            </a:r>
            <a:r>
              <a:rPr>
                <a:solidFill>
                  <a:schemeClr val="bg1"/>
                </a:solidFill>
              </a:rPr>
              <a:t>的无效成本</a:t>
            </a:r>
            <a:endParaRPr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>
                <a:solidFill>
                  <a:schemeClr val="bg1"/>
                </a:solidFill>
              </a:rPr>
              <a:t>在sRGB颜色空间下，中性灰是(187,187,187)而不是(127,127,127)</a:t>
            </a:r>
            <a:endParaRPr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>
                <a:solidFill>
                  <a:schemeClr val="bg1"/>
                </a:solidFill>
              </a:rPr>
              <a:t>不要相信自己的眼睛，在美术制作时需要有参考材质以及使用中性灰背景进行创作</a:t>
            </a:r>
            <a:endParaRPr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>
                <a:solidFill>
                  <a:schemeClr val="bg1"/>
                </a:solidFill>
              </a:rPr>
              <a:t>统一良好的纹理密度才会画面看上去很好，只要有一个像素看上去不好，都会影响整个视觉体验</a:t>
            </a:r>
            <a:endParaRPr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>
                <a:solidFill>
                  <a:schemeClr val="bg1"/>
                </a:solidFill>
              </a:rPr>
              <a:t>美术尽可能使用偏物理的术语进行沟通，例如:“粗糙的旧黄金，新的光滑白银，磨损的轮胎，有刮痕的旧木头”</a:t>
            </a:r>
            <a:r>
              <a:rPr lang="zh-CN">
                <a:solidFill>
                  <a:schemeClr val="bg1"/>
                </a:solidFill>
              </a:rPr>
              <a:t>，减少沟通成本对于需求更加</a:t>
            </a:r>
            <a:r>
              <a:rPr lang="zh-CN">
                <a:solidFill>
                  <a:schemeClr val="bg1"/>
                </a:solidFill>
              </a:rPr>
              <a:t>清晰</a:t>
            </a:r>
            <a:endParaRPr lang="zh-CN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>
                <a:solidFill>
                  <a:schemeClr val="bg1"/>
                </a:solidFill>
              </a:rPr>
              <a:t>真实物理的光照环境，会比美术素材的规范性更影响更大</a:t>
            </a:r>
            <a:endParaRPr lang="zh-CN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770" y="1347470"/>
            <a:ext cx="106013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</a:rPr>
              <a:t>基于物理的渲染（PBR）表面近似于真实的世界中光线的行为方式，不要用直观方式认为</a:t>
            </a:r>
            <a:r>
              <a:rPr lang="en-US" altLang="zh-CN">
                <a:solidFill>
                  <a:srgbClr val="00B0F0"/>
                </a:solidFill>
              </a:rPr>
              <a:t>“</a:t>
            </a:r>
            <a:r>
              <a:rPr lang="zh-CN" altLang="en-US">
                <a:solidFill>
                  <a:srgbClr val="00B0F0"/>
                </a:solidFill>
              </a:rPr>
              <a:t>亮部有点暗，高光不够亮</a:t>
            </a:r>
            <a:r>
              <a:rPr lang="en-US" altLang="zh-CN">
                <a:solidFill>
                  <a:srgbClr val="00B0F0"/>
                </a:solidFill>
              </a:rPr>
              <a:t>”</a:t>
            </a:r>
            <a:r>
              <a:rPr lang="zh-CN" altLang="en-US">
                <a:solidFill>
                  <a:schemeClr val="bg1"/>
                </a:solidFill>
              </a:rPr>
              <a:t>，要从光线</a:t>
            </a:r>
            <a:r>
              <a:rPr lang="zh-CN" altLang="en-US">
                <a:solidFill>
                  <a:schemeClr val="bg1"/>
                </a:solidFill>
              </a:rPr>
              <a:t>如何反射的层面思考物质本身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19375" y="607695"/>
            <a:ext cx="6952615" cy="5454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19375" y="607695"/>
            <a:ext cx="6979920" cy="5454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4125" y="469583"/>
            <a:ext cx="7143750" cy="5705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r">
              <a:buFont typeface="+mj-lt"/>
              <a:buNone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Bringing Life to Legends: Character Art in Baldur’s Gate 3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2936875"/>
          </a:xfrm>
        </p:spPr>
        <p:txBody>
          <a:bodyPr>
            <a:normAutofit lnSpcReduction="10000"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4800">
                <a:solidFill>
                  <a:schemeClr val="bg2"/>
                </a:solidFill>
              </a:rPr>
              <a:t>PBR</a:t>
            </a:r>
            <a:r>
              <a:rPr lang="zh-CN" altLang="en-US">
                <a:solidFill>
                  <a:schemeClr val="bg2"/>
                </a:solidFill>
              </a:rPr>
              <a:t>是基于物理理论产生的，但是在实际工程中，有些因为程序开发或者玩法上的需求，可能没法拥有一个完美的物理环境，因此</a:t>
            </a:r>
            <a:r>
              <a:rPr lang="zh-CN" altLang="en-US">
                <a:solidFill>
                  <a:srgbClr val="FF0000"/>
                </a:solidFill>
              </a:rPr>
              <a:t>对于是否允许美术是否跳出规则，</a:t>
            </a:r>
            <a:r>
              <a:rPr lang="zh-CN" altLang="en-US" sz="2800">
                <a:solidFill>
                  <a:srgbClr val="FF0000"/>
                </a:solidFill>
              </a:rPr>
              <a:t>是可讨论的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毕竟游戏以好看好玩为原则，在困境中避免教条行为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>
                <a:solidFill>
                  <a:schemeClr val="bg2"/>
                </a:solidFill>
              </a:rPr>
              <a:t>但是美术同学在制作一些跳出规则的处理时，需要清晰的知道这样制作会影响到哪些方面，对于这些影响是否可以接受</a:t>
            </a:r>
            <a:endParaRPr lang="zh-CN" altLang="en-US" dirty="0">
              <a:solidFill>
                <a:srgbClr val="074DA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占位符 4"/>
          <p:cNvPicPr>
            <a:picLocks noChangeAspect="1"/>
          </p:cNvPicPr>
          <p:nvPr>
            <p:ph type="pic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0635" y="2423160"/>
            <a:ext cx="5233035" cy="374015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学习资料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2435" y="3567430"/>
            <a:ext cx="2312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强烈推荐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学习资料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0855" y="2520950"/>
            <a:ext cx="3609975" cy="1362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en-US" altLang="zh-CN" sz="2000">
                <a:solidFill>
                  <a:schemeClr val="bg1"/>
                </a:solidFill>
              </a:rPr>
              <a:t>Q</a:t>
            </a:r>
            <a:r>
              <a:rPr lang="zh-CN" altLang="en-US" sz="2000">
                <a:solidFill>
                  <a:schemeClr val="bg1"/>
                </a:solidFill>
              </a:rPr>
              <a:t>uixel</a:t>
            </a:r>
            <a:r>
              <a:rPr lang="en-US" altLang="zh-CN" sz="2000">
                <a:solidFill>
                  <a:schemeClr val="bg1"/>
                </a:solidFill>
              </a:rPr>
              <a:t>.megascans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solidFill>
                  <a:schemeClr val="bg1"/>
                </a:solidFill>
              </a:rPr>
              <a:t>Adobe Substance 3D Assets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07510" y="315595"/>
            <a:ext cx="7450455" cy="3566795"/>
          </a:xfrm>
          <a:prstGeom prst="rect">
            <a:avLst/>
          </a:prstGeom>
          <a:effectLst>
            <a:innerShdw blurRad="596900" dist="1003300" dir="5400000">
              <a:prstClr val="black">
                <a:alpha val="100000"/>
              </a:prstClr>
            </a:inn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07510" y="2988310"/>
            <a:ext cx="7451090" cy="35667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Thk.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z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输入标题内容"/>
  <p:tag name="KSO_WM_UNIT_NOCLEAR" val="0"/>
  <p:tag name="KSO_WM_UNIT_VALUE" val="14"/>
  <p:tag name="KSO_WM_UNIT_TYPE" val="a"/>
  <p:tag name="KSO_WM_UNIT_INDEX" val="1"/>
  <p:tag name="KSO_WM_UNIT_SHOW_EDIT_AREA_INDICATION" val="1"/>
  <p:tag name="KSO_WM_UNIT_ISNUMDGMTITLE" val="0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此处添加正文"/>
  <p:tag name="KSO_WM_UNIT_NOCLEAR" val="0"/>
  <p:tag name="KSO_WM_UNIT_VALUE" val="66"/>
  <p:tag name="KSO_WM_UNIT_TYPE" val="b"/>
  <p:tag name="KSO_WM_UNIT_INDEX" val="1"/>
  <p:tag name="KSO_WM_UNIT_SHOW_EDIT_AREA_INDICATION" val="1"/>
  <p:tag name="KSO_WM_UNIT_ISNUMDGMTITLE" val="0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SLIDE_ID" val="custom20205081_7"/>
  <p:tag name="KSO_WM_TEMPLATE_SUBCATEGORY" val="19"/>
  <p:tag name="KSO_WM_TEMPLATE_MASTER_TYPE" val="0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081"/>
  <p:tag name="KSO_WM_SLIDE_TYPE" val="sectionTitle"/>
  <p:tag name="KSO_WM_SLIDE_SUBTYPE" val="pureTxt"/>
  <p:tag name="KSO_WM_SLIDE_LAYOUT" val="a_b_e"/>
  <p:tag name="KSO_WM_SLIDE_LAYOUT_CNT" val="1_1_1"/>
  <p:tag name="KSO_WM_UNIT_SHOW_EDIT_AREA_INDICATION" val="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71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72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73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74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75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76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77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78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79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83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84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85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86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87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88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89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91.xml><?xml version="1.0" encoding="utf-8"?>
<p:tagLst xmlns:p="http://schemas.openxmlformats.org/presentationml/2006/main">
  <p:tag name="KSO_WM_DIAGRAM_VIRTUALLY_FRAME" val="{&quot;height&quot;:243.7,&quot;left&quot;:94.05,&quot;top&quot;:174.35,&quot;width&quot;:267.8}"/>
</p:tagLst>
</file>

<file path=ppt/tags/tag192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93.xml><?xml version="1.0" encoding="utf-8"?>
<p:tagLst xmlns:p="http://schemas.openxmlformats.org/presentationml/2006/main">
  <p:tag name="KSO_WM_BEAUTIFY_FLAG" val=""/>
  <p:tag name="KSO_WM_DIAGRAM_VIRTUALLY_FRAME" val="{&quot;height&quot;:243.7,&quot;left&quot;:94.05,&quot;top&quot;:174.35,&quot;width&quot;:267.8}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输入标题内容"/>
  <p:tag name="KSO_WM_UNIT_NOCLEAR" val="0"/>
  <p:tag name="KSO_WM_UNIT_VALUE" val="14"/>
  <p:tag name="KSO_WM_UNIT_TYPE" val="a"/>
  <p:tag name="KSO_WM_UNIT_INDEX" val="1"/>
  <p:tag name="KSO_WM_UNIT_SHOW_EDIT_AREA_INDICATION" val="1"/>
  <p:tag name="KSO_WM_UNIT_ISNUMDGMTITLE" val="0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此处添加正文"/>
  <p:tag name="KSO_WM_UNIT_NOCLEAR" val="0"/>
  <p:tag name="KSO_WM_UNIT_VALUE" val="66"/>
  <p:tag name="KSO_WM_UNIT_TYPE" val="b"/>
  <p:tag name="KSO_WM_UNIT_INDEX" val="1"/>
  <p:tag name="KSO_WM_UNIT_SHOW_EDIT_AREA_INDICATION" val="1"/>
  <p:tag name="KSO_WM_UNIT_ISNUMDGMTITLE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i*3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07.xml><?xml version="1.0" encoding="utf-8"?>
<p:tagLst xmlns:p="http://schemas.openxmlformats.org/presentationml/2006/main">
  <p:tag name="KSO_WM_SLIDE_ID" val="custom20205081_7"/>
  <p:tag name="KSO_WM_TEMPLATE_SUBCATEGORY" val="19"/>
  <p:tag name="KSO_WM_TEMPLATE_MASTER_TYPE" val="0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081"/>
  <p:tag name="KSO_WM_SLIDE_TYPE" val="sectionTitle"/>
  <p:tag name="KSO_WM_SLIDE_SUBTYPE" val="pureTxt"/>
  <p:tag name="KSO_WM_SLIDE_LAYOUT" val="a_b_e"/>
  <p:tag name="KSO_WM_SLIDE_LAYOUT_CNT" val="1_1_1"/>
  <p:tag name="KSO_WM_UNIT_SHOW_EDIT_AREA_INDICATION" val="1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感谢聆听"/>
  <p:tag name="KSO_WM_UNIT_ISCONTENTSTITLE" val="0"/>
  <p:tag name="KSO_WM_UNIT_NOCLEAR" val="1"/>
  <p:tag name="KSO_WM_UNIT_TYPE" val="a"/>
  <p:tag name="KSO_WM_UNIT_INDEX" val="1"/>
  <p:tag name="KSO_WM_UNIT_SHOW_EDIT_AREA_INDICATION" val="1"/>
  <p:tag name="KSO_WM_UNIT_ISNUMDGMTITLE" val="0"/>
</p:tagLst>
</file>

<file path=ppt/tags/tag302.xml><?xml version="1.0" encoding="utf-8"?>
<p:tagLst xmlns:p="http://schemas.openxmlformats.org/presentationml/2006/main">
  <p:tag name="KSO_WM_SLIDE_ID" val="custom20205081_44"/>
  <p:tag name="KSO_WM_TEMPLATE_SUBCATEGORY" val="19"/>
  <p:tag name="KSO_WM_TEMPLATE_MASTER_TYPE" val="0"/>
  <p:tag name="KSO_WM_TEMPLATE_COLOR_TYPE" val="1"/>
  <p:tag name="KSO_WM_SLIDE_ITEM_CNT" val="0"/>
  <p:tag name="KSO_WM_SLIDE_INDEX" val="44"/>
  <p:tag name="KSO_WM_TAG_VERSION" val="1.0"/>
  <p:tag name="KSO_WM_BEAUTIFY_FLAG" val="#wm#"/>
  <p:tag name="KSO_WM_TEMPLATE_CATEGORY" val="custom"/>
  <p:tag name="KSO_WM_TEMPLATE_INDEX" val="20205081"/>
  <p:tag name="KSO_WM_SLIDE_TYPE" val="endPage"/>
  <p:tag name="KSO_WM_SLIDE_SUBTYPE" val="pureTxt"/>
  <p:tag name="KSO_WM_SLIDE_LAYOUT" val="a_b"/>
  <p:tag name="KSO_WM_SLIDE_LAYOUT_CNT" val="1_1"/>
  <p:tag name="KSO_WM_UNIT_SHOW_EDIT_AREA_INDICATION" val="1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感谢聆听"/>
  <p:tag name="KSO_WM_UNIT_ISCONTENTSTITLE" val="0"/>
  <p:tag name="KSO_WM_UNIT_NOCLEAR" val="1"/>
  <p:tag name="KSO_WM_UNIT_TYPE" val="a"/>
  <p:tag name="KSO_WM_UNIT_INDEX" val="1"/>
  <p:tag name="KSO_WM_UNIT_SHOW_EDIT_AREA_INDICATION" val="1"/>
  <p:tag name="KSO_WM_UNIT_ISNUMDGMTITLE" val="0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汇报人：极墨产品部     日期：0000.00.00"/>
  <p:tag name="KSO_WM_UNIT_ISCONTENTSTITLE" val="0"/>
  <p:tag name="KSO_WM_UNIT_NOCLEAR" val="0"/>
  <p:tag name="KSO_WM_UNIT_VALUE" val="42"/>
  <p:tag name="KSO_WM_UNIT_TYPE" val="b"/>
  <p:tag name="KSO_WM_UNIT_INDEX" val="1"/>
  <p:tag name="KSO_WM_UNIT_SHOW_EDIT_AREA_INDICATION" val="1"/>
  <p:tag name="KSO_WM_UNIT_ISNUMDGMTITLE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ID" val="custom20205081_44"/>
  <p:tag name="KSO_WM_TEMPLATE_SUBCATEGORY" val="19"/>
  <p:tag name="KSO_WM_TEMPLATE_MASTER_TYPE" val="0"/>
  <p:tag name="KSO_WM_TEMPLATE_COLOR_TYPE" val="1"/>
  <p:tag name="KSO_WM_SLIDE_ITEM_CNT" val="0"/>
  <p:tag name="KSO_WM_SLIDE_INDEX" val="44"/>
  <p:tag name="KSO_WM_TAG_VERSION" val="1.0"/>
  <p:tag name="KSO_WM_BEAUTIFY_FLAG" val="#wm#"/>
  <p:tag name="KSO_WM_TEMPLATE_CATEGORY" val="custom"/>
  <p:tag name="KSO_WM_TEMPLATE_INDEX" val="20205081"/>
  <p:tag name="KSO_WM_SLIDE_TYPE" val="endPage"/>
  <p:tag name="KSO_WM_SLIDE_SUBTYPE" val="pureTxt"/>
  <p:tag name="KSO_WM_SLIDE_LAYOUT" val="a_b"/>
  <p:tag name="KSO_WM_SLIDE_LAYOUT_CNT" val="1_1"/>
  <p:tag name="KSO_WM_UNIT_SHOW_EDIT_AREA_INDICATION" val="1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感谢聆听"/>
  <p:tag name="KSO_WM_UNIT_ISCONTENTSTITLE" val="0"/>
  <p:tag name="KSO_WM_UNIT_NOCLEAR" val="1"/>
  <p:tag name="KSO_WM_UNIT_TYPE" val="a"/>
  <p:tag name="KSO_WM_UNIT_INDEX" val="1"/>
  <p:tag name="KSO_WM_UNIT_SHOW_EDIT_AREA_INDICATION" val="1"/>
  <p:tag name="KSO_WM_UNIT_ISNUMDGMTITLE" val="0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汇报人：极墨产品部     日期：0000.00.00"/>
  <p:tag name="KSO_WM_UNIT_ISCONTENTSTITLE" val="0"/>
  <p:tag name="KSO_WM_UNIT_NOCLEAR" val="0"/>
  <p:tag name="KSO_WM_UNIT_VALUE" val="42"/>
  <p:tag name="KSO_WM_UNIT_TYPE" val="b"/>
  <p:tag name="KSO_WM_UNIT_INDEX" val="1"/>
  <p:tag name="KSO_WM_UNIT_SHOW_EDIT_AREA_INDICATION" val="1"/>
  <p:tag name="KSO_WM_UNIT_ISNUMDGMTITLE" val="0"/>
</p:tagLst>
</file>

<file path=ppt/tags/tag433.xml><?xml version="1.0" encoding="utf-8"?>
<p:tagLst xmlns:p="http://schemas.openxmlformats.org/presentationml/2006/main">
  <p:tag name="KSO_WM_SLIDE_ID" val="custom20205081_44"/>
  <p:tag name="KSO_WM_TEMPLATE_SUBCATEGORY" val="19"/>
  <p:tag name="KSO_WM_TEMPLATE_MASTER_TYPE" val="0"/>
  <p:tag name="KSO_WM_TEMPLATE_COLOR_TYPE" val="1"/>
  <p:tag name="KSO_WM_SLIDE_ITEM_CNT" val="0"/>
  <p:tag name="KSO_WM_SLIDE_INDEX" val="44"/>
  <p:tag name="KSO_WM_TAG_VERSION" val="1.0"/>
  <p:tag name="KSO_WM_BEAUTIFY_FLAG" val="#wm#"/>
  <p:tag name="KSO_WM_TEMPLATE_CATEGORY" val="custom"/>
  <p:tag name="KSO_WM_TEMPLATE_INDEX" val="20205081"/>
  <p:tag name="KSO_WM_SLIDE_TYPE" val="endPage"/>
  <p:tag name="KSO_WM_SLIDE_SUBTYPE" val="pureTxt"/>
  <p:tag name="KSO_WM_SLIDE_LAYOUT" val="a_b"/>
  <p:tag name="KSO_WM_SLIDE_LAYOUT_CNT" val="1_1"/>
  <p:tag name="KSO_WM_UNIT_SHOW_EDIT_AREA_INDICATION" val="1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感谢聆听"/>
  <p:tag name="KSO_WM_UNIT_ISCONTENTSTITLE" val="0"/>
  <p:tag name="KSO_WM_UNIT_NOCLEAR" val="1"/>
  <p:tag name="KSO_WM_UNIT_TYPE" val="a"/>
  <p:tag name="KSO_WM_UNIT_INDEX" val="1"/>
  <p:tag name="KSO_WM_UNIT_SHOW_EDIT_AREA_INDICATION" val="1"/>
  <p:tag name="KSO_WM_UNIT_ISNUMDGMTITLE" val="0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SLIDE_ID" val="custom20205081_44"/>
  <p:tag name="KSO_WM_TEMPLATE_SUBCATEGORY" val="19"/>
  <p:tag name="KSO_WM_TEMPLATE_MASTER_TYPE" val="0"/>
  <p:tag name="KSO_WM_TEMPLATE_COLOR_TYPE" val="1"/>
  <p:tag name="KSO_WM_SLIDE_ITEM_CNT" val="0"/>
  <p:tag name="KSO_WM_SLIDE_INDEX" val="44"/>
  <p:tag name="KSO_WM_TAG_VERSION" val="1.0"/>
  <p:tag name="KSO_WM_BEAUTIFY_FLAG" val="#wm#"/>
  <p:tag name="KSO_WM_TEMPLATE_CATEGORY" val="custom"/>
  <p:tag name="KSO_WM_TEMPLATE_INDEX" val="20205081"/>
  <p:tag name="KSO_WM_SLIDE_TYPE" val="endPage"/>
  <p:tag name="KSO_WM_SLIDE_SUBTYPE" val="pureTxt"/>
  <p:tag name="KSO_WM_SLIDE_LAYOUT" val="a_b"/>
  <p:tag name="KSO_WM_SLIDE_LAYOUT_CNT" val="1_1"/>
  <p:tag name="KSO_WM_UNIT_SHOW_EDIT_AREA_INDICATION" val="1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3.xml><?xml version="1.0" encoding="utf-8"?>
<p:tagLst xmlns:p="http://schemas.openxmlformats.org/presentationml/2006/main">
  <p:tag name="commondata" val="eyJoZGlkIjoiNDNkMTg2NTQ2ODRkYzdjZjZkNWVkMmFmN2VhMTNkMzAifQ=="/>
  <p:tag name="COMMONDATA" val="eyJoZGlkIjoiMjU4M2E1ZWQzMWZjNzVhYThhNGEzYjZiMmUzNWI1MjAifQ==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7533</Words>
  <Application>WPS 演示</Application>
  <PresentationFormat>宽屏</PresentationFormat>
  <Paragraphs>734</Paragraphs>
  <Slides>101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101</vt:i4>
      </vt:variant>
    </vt:vector>
  </HeadingPairs>
  <TitlesOfParts>
    <vt:vector size="12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等线 Light</vt:lpstr>
      <vt:lpstr>BIZ UDPGothic</vt:lpstr>
      <vt:lpstr>BIZ UDMincho Medium</vt:lpstr>
      <vt:lpstr>BIZ UDGothic</vt:lpstr>
      <vt:lpstr>BIZ UDPMincho Medium</vt:lpstr>
      <vt:lpstr>Malgun Gothic</vt:lpstr>
      <vt:lpstr>Malgun Gothic Semilight</vt:lpstr>
      <vt:lpstr>Microsoft YaHei UI</vt:lpstr>
      <vt:lpstr>Microsoft YaHei UI Light</vt:lpstr>
      <vt:lpstr>MS PMincho</vt:lpstr>
      <vt:lpstr>UD Digi Kyokasho NP-B</vt:lpstr>
      <vt:lpstr>BatangChe</vt:lpstr>
      <vt:lpstr>Segoe Print</vt:lpstr>
      <vt:lpstr>WPS</vt:lpstr>
      <vt:lpstr>1_Office 主题​​</vt:lpstr>
      <vt:lpstr>基于物理的渲染(非技术，面向美术)</vt:lpstr>
      <vt:lpstr>PowerPoint 演示文稿</vt:lpstr>
      <vt:lpstr>准备知识和概念</vt:lpstr>
      <vt:lpstr>PowerPoint 演示文稿</vt:lpstr>
      <vt:lpstr>PowerPoint 演示文稿</vt:lpstr>
      <vt:lpstr>简单了解渲染</vt:lpstr>
      <vt:lpstr>简单了解渲染</vt:lpstr>
      <vt:lpstr>简单了解渲染</vt:lpstr>
      <vt:lpstr>简单了解渲染</vt:lpstr>
      <vt:lpstr>只有美术素材、灯光信息、输入输出格式、程序算法 同时符合PBR标准，才能被称之为标准的“PBR”项目</vt:lpstr>
      <vt:lpstr>为什么要用PBR?</vt:lpstr>
      <vt:lpstr>1.渲染出更真实的画面</vt:lpstr>
      <vt:lpstr>PowerPoint 演示文稿</vt:lpstr>
      <vt:lpstr>光照和PBR材质</vt:lpstr>
      <vt:lpstr>我们是如何看到物体的？</vt:lpstr>
      <vt:lpstr>PowerPoint 演示文稿</vt:lpstr>
      <vt:lpstr>PowerPoint 演示文稿</vt:lpstr>
      <vt:lpstr>PowerPoint 演示文稿</vt:lpstr>
      <vt:lpstr>PowerPoint 演示文稿</vt:lpstr>
      <vt:lpstr>直接光</vt:lpstr>
      <vt:lpstr>直接光</vt:lpstr>
      <vt:lpstr>直接光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固有色 &amp; 金属度</vt:lpstr>
      <vt:lpstr>光线在到达物体表面后，是如何分别进行漫反射和镜面反射的呢？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金属度</vt:lpstr>
      <vt:lpstr>PowerPoint 演示文稿</vt:lpstr>
      <vt:lpstr>金属度</vt:lpstr>
      <vt:lpstr>固有色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特殊的F0*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小结</vt:lpstr>
      <vt:lpstr>PowerPoint 演示文稿</vt:lpstr>
      <vt:lpstr>Q&amp;A</vt:lpstr>
      <vt:lpstr>Q：对于非金属物体是不是完全不能拥有金属度</vt:lpstr>
      <vt:lpstr>Q：可以从现实生活中获取物体的Albedo/Specular吗？</vt:lpstr>
      <vt:lpstr>PowerPoint 演示文稿</vt:lpstr>
      <vt:lpstr>粗糙度</vt:lpstr>
      <vt:lpstr>PowerPoint 演示文稿</vt:lpstr>
      <vt:lpstr>PowerPoint 演示文稿</vt:lpstr>
      <vt:lpstr>为什么感觉在粗糙度大的情况下材质会显得很暗呢？</vt:lpstr>
      <vt:lpstr>PowerPoint 演示文稿</vt:lpstr>
      <vt:lpstr>PowerPoint 演示文稿</vt:lpstr>
      <vt:lpstr>PowerPoint 演示文稿</vt:lpstr>
      <vt:lpstr>PowerPoint 演示文稿</vt:lpstr>
      <vt:lpstr>菲涅尔现象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PowerPoint 演示文稿</vt:lpstr>
      <vt:lpstr>PowerPoint 演示文稿</vt:lpstr>
      <vt:lpstr>PowerPoint 演示文稿</vt:lpstr>
      <vt:lpstr>美术建议</vt:lpstr>
      <vt:lpstr>美术制作制作上的建议</vt:lpstr>
      <vt:lpstr>PowerPoint 演示文稿</vt:lpstr>
      <vt:lpstr>PowerPoint 演示文稿</vt:lpstr>
      <vt:lpstr>PowerPoint 演示文稿</vt:lpstr>
      <vt:lpstr>PowerPoint 演示文稿</vt:lpstr>
      <vt:lpstr>学习资料</vt:lpstr>
      <vt:lpstr>学习资料</vt:lpstr>
      <vt:lpstr>Thk.</vt:lpstr>
      <vt:lpstr>Reference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黄小明</cp:lastModifiedBy>
  <cp:revision>218</cp:revision>
  <dcterms:created xsi:type="dcterms:W3CDTF">2019-06-19T02:08:00Z</dcterms:created>
  <dcterms:modified xsi:type="dcterms:W3CDTF">2024-05-26T11:44:43Z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850350AC822747A0A87D07D603496308_13</vt:lpwstr>
  </property>
</Properties>
</file>